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6" r:id="rId2"/>
    <p:sldId id="302" r:id="rId3"/>
    <p:sldId id="314" r:id="rId4"/>
    <p:sldId id="315" r:id="rId5"/>
    <p:sldId id="316"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780285-9E74-5349-AF83-1387C4D1508E}" v="4" dt="2020-06-12T18:30:22.7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94"/>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AA4F2-098E-B047-848E-F20D00598C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0C89BBC-BB61-874E-BD11-58AC99D26A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DC961F-ECDA-174C-9598-EBD9BFF2B4EA}"/>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5" name="Footer Placeholder 4">
            <a:extLst>
              <a:ext uri="{FF2B5EF4-FFF2-40B4-BE49-F238E27FC236}">
                <a16:creationId xmlns:a16="http://schemas.microsoft.com/office/drawing/2014/main" id="{14533E75-2C46-A342-B0BD-EC43AC6980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F813C3-197C-4D4A-94CC-B139C3BE98A2}"/>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4065852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447F9-2A12-7B4C-8887-CDACE69AEFE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27A5796-1B2B-194A-96EB-881068F7C9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0ABAED-CA11-4246-B66D-2A418910B26D}"/>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5" name="Footer Placeholder 4">
            <a:extLst>
              <a:ext uri="{FF2B5EF4-FFF2-40B4-BE49-F238E27FC236}">
                <a16:creationId xmlns:a16="http://schemas.microsoft.com/office/drawing/2014/main" id="{D81D77F0-8A76-9E44-8668-C39AA0E679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1453F2-4FCE-6F46-9A0E-147241D847D9}"/>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1578520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A39EE8-9342-0F42-9248-AAECCE9C120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CE31CB9-4B03-A44D-AB25-4CB42EAC1D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05DC0C-5522-5343-9D69-3B5B1EB8D238}"/>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5" name="Footer Placeholder 4">
            <a:extLst>
              <a:ext uri="{FF2B5EF4-FFF2-40B4-BE49-F238E27FC236}">
                <a16:creationId xmlns:a16="http://schemas.microsoft.com/office/drawing/2014/main" id="{65824056-24C3-A340-92C8-CA2D341ACE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D580BF-C291-DB49-9A4E-89D7C0C6E0E9}"/>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37986611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3B88ADEF-8B85-4048-8B42-552A289A9314}"/>
              </a:ext>
            </a:extLst>
          </p:cNvPr>
          <p:cNvSpPr>
            <a:spLocks noGrp="1"/>
          </p:cNvSpPr>
          <p:nvPr>
            <p:ph type="pic" sz="quarter" idx="10" hasCustomPrompt="1"/>
          </p:nvPr>
        </p:nvSpPr>
        <p:spPr>
          <a:xfrm>
            <a:off x="10607040" y="442548"/>
            <a:ext cx="1402080" cy="276999"/>
          </a:xfrm>
        </p:spPr>
        <p:txBody>
          <a:bodyPr anchor="ctr"/>
          <a:lstStyle>
            <a:lvl1pPr algn="ctr">
              <a:defRPr>
                <a:solidFill>
                  <a:schemeClr val="bg1">
                    <a:lumMod val="50000"/>
                  </a:schemeClr>
                </a:solidFill>
              </a:defRPr>
            </a:lvl1pPr>
          </a:lstStyle>
          <a:p>
            <a:r>
              <a:rPr lang="en-US" dirty="0"/>
              <a:t>LOGO</a:t>
            </a:r>
          </a:p>
        </p:txBody>
      </p:sp>
    </p:spTree>
    <p:extLst>
      <p:ext uri="{BB962C8B-B14F-4D97-AF65-F5344CB8AC3E}">
        <p14:creationId xmlns:p14="http://schemas.microsoft.com/office/powerpoint/2010/main" val="2094520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7C918-958B-934A-9D52-9E84F64C22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EAF69E6-230C-084B-B8DC-9224648AC0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28A879-A7A4-6247-81DB-2A8872427C3C}"/>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5" name="Footer Placeholder 4">
            <a:extLst>
              <a:ext uri="{FF2B5EF4-FFF2-40B4-BE49-F238E27FC236}">
                <a16:creationId xmlns:a16="http://schemas.microsoft.com/office/drawing/2014/main" id="{15CD5D85-B536-404F-A22B-F385BE2383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D43DE4-B48D-5644-AF57-0383C5932EA8}"/>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1828069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4086F-187C-9345-B46B-81FA7EE0E2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1F73BB-3847-F14F-8922-488704D7E7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62064CB-C3DF-BD45-9B68-8962D96E6335}"/>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5" name="Footer Placeholder 4">
            <a:extLst>
              <a:ext uri="{FF2B5EF4-FFF2-40B4-BE49-F238E27FC236}">
                <a16:creationId xmlns:a16="http://schemas.microsoft.com/office/drawing/2014/main" id="{AF940404-76C1-854E-A182-C342F137B6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4D7F0B-9982-8047-A8E3-04CE01F4E0EE}"/>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21378724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0C231-5A86-2340-A4C7-FEC92F04C6B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C94DE6-5254-014A-A75D-27573A761D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243CA19-3D5C-8541-95B2-1E8A3A0E346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30ADC9-ACBA-2945-A9B4-E507512C45CD}"/>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6" name="Footer Placeholder 5">
            <a:extLst>
              <a:ext uri="{FF2B5EF4-FFF2-40B4-BE49-F238E27FC236}">
                <a16:creationId xmlns:a16="http://schemas.microsoft.com/office/drawing/2014/main" id="{326A9E56-67D0-0A44-8752-6D0CB26A52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FB77E4-56F6-E34E-94CF-7172AB18203A}"/>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72995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304C5-8C04-2846-8E3A-C8DA734722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B8642DA-5A27-BB42-B730-E19EFBAF67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880B5E-ACB4-D74D-A321-FFDE1723BC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A3BBC7-335D-FF4A-97E0-01D3363014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FAACD-FF50-D14C-9C4D-F3169C05F1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2173BC9-57F7-FF49-B717-872FECBEF6C2}"/>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8" name="Footer Placeholder 7">
            <a:extLst>
              <a:ext uri="{FF2B5EF4-FFF2-40B4-BE49-F238E27FC236}">
                <a16:creationId xmlns:a16="http://schemas.microsoft.com/office/drawing/2014/main" id="{973B8BBE-659E-874A-B848-A441A4A91E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787DC6-5196-D446-9FE3-8DCD91D0983D}"/>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3064297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C8B5-BD27-5B4D-8272-1AE41ECBA08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B51F74-7259-6446-9637-1B243D282DAD}"/>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4" name="Footer Placeholder 3">
            <a:extLst>
              <a:ext uri="{FF2B5EF4-FFF2-40B4-BE49-F238E27FC236}">
                <a16:creationId xmlns:a16="http://schemas.microsoft.com/office/drawing/2014/main" id="{E9441493-0C0C-B842-8854-EC165E2AA67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237F827-5EAE-344B-8084-6A63E22F6913}"/>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72153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5723E0-D6AD-0F49-8E7D-53D60E64C7AB}"/>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3" name="Footer Placeholder 2">
            <a:extLst>
              <a:ext uri="{FF2B5EF4-FFF2-40B4-BE49-F238E27FC236}">
                <a16:creationId xmlns:a16="http://schemas.microsoft.com/office/drawing/2014/main" id="{3B9CB78E-4680-4842-97D4-5BFED9FBF64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04AFAB-892A-B646-85DA-B3E0E4B649A7}"/>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1980227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FF384-FF2D-434B-AC85-5EAFD91D2D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92F818-BA7C-6F49-A909-8059F00E94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1FE7CE-5BE5-BD4E-866F-C1766BF2E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89F5DE-B426-5B45-8BAD-31747DF7997F}"/>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6" name="Footer Placeholder 5">
            <a:extLst>
              <a:ext uri="{FF2B5EF4-FFF2-40B4-BE49-F238E27FC236}">
                <a16:creationId xmlns:a16="http://schemas.microsoft.com/office/drawing/2014/main" id="{071FF997-6A2A-B042-A2DA-38C93C94CE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E8EB91-33D7-614F-AB55-B20B84B849FD}"/>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1348758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14B94-D6BC-8842-A3BB-72EE04F4BE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1F692E9-8B0C-944B-B50A-01481B3CB6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36E98B3-C3BA-E345-BBE7-6A50DEAB02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82531D-411C-FA47-B685-B0F03FD4940E}"/>
              </a:ext>
            </a:extLst>
          </p:cNvPr>
          <p:cNvSpPr>
            <a:spLocks noGrp="1"/>
          </p:cNvSpPr>
          <p:nvPr>
            <p:ph type="dt" sz="half" idx="10"/>
          </p:nvPr>
        </p:nvSpPr>
        <p:spPr/>
        <p:txBody>
          <a:bodyPr/>
          <a:lstStyle/>
          <a:p>
            <a:fld id="{81F56F90-3D17-B941-98C6-BE121BD9D10C}" type="datetimeFigureOut">
              <a:rPr lang="en-US" smtClean="0"/>
              <a:t>6/11/20</a:t>
            </a:fld>
            <a:endParaRPr lang="en-US"/>
          </a:p>
        </p:txBody>
      </p:sp>
      <p:sp>
        <p:nvSpPr>
          <p:cNvPr id="6" name="Footer Placeholder 5">
            <a:extLst>
              <a:ext uri="{FF2B5EF4-FFF2-40B4-BE49-F238E27FC236}">
                <a16:creationId xmlns:a16="http://schemas.microsoft.com/office/drawing/2014/main" id="{D0AE2705-2346-BD46-9C6B-003A2FD799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9F85E9-00E3-8B49-9BA8-CF7E0FF66FD1}"/>
              </a:ext>
            </a:extLst>
          </p:cNvPr>
          <p:cNvSpPr>
            <a:spLocks noGrp="1"/>
          </p:cNvSpPr>
          <p:nvPr>
            <p:ph type="sldNum" sz="quarter" idx="12"/>
          </p:nvPr>
        </p:nvSpPr>
        <p:spPr/>
        <p:txBody>
          <a:bodyPr/>
          <a:lstStyle/>
          <a:p>
            <a:fld id="{F78760F2-DEAB-3F46-80AD-5D6DAB6E595B}" type="slidenum">
              <a:rPr lang="en-US" smtClean="0"/>
              <a:t>‹#›</a:t>
            </a:fld>
            <a:endParaRPr lang="en-US"/>
          </a:p>
        </p:txBody>
      </p:sp>
    </p:spTree>
    <p:extLst>
      <p:ext uri="{BB962C8B-B14F-4D97-AF65-F5344CB8AC3E}">
        <p14:creationId xmlns:p14="http://schemas.microsoft.com/office/powerpoint/2010/main" val="15664680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8A9A15-F5B4-3544-BE46-35EC7EEAB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BD413A3-87B1-A446-873D-9347188B460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06EF2D-1261-9E4C-9442-AF0A58F7AE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F56F90-3D17-B941-98C6-BE121BD9D10C}" type="datetimeFigureOut">
              <a:rPr lang="en-US" smtClean="0"/>
              <a:t>6/11/20</a:t>
            </a:fld>
            <a:endParaRPr lang="en-US"/>
          </a:p>
        </p:txBody>
      </p:sp>
      <p:sp>
        <p:nvSpPr>
          <p:cNvPr id="5" name="Footer Placeholder 4">
            <a:extLst>
              <a:ext uri="{FF2B5EF4-FFF2-40B4-BE49-F238E27FC236}">
                <a16:creationId xmlns:a16="http://schemas.microsoft.com/office/drawing/2014/main" id="{21F89DE1-E01C-F946-A58F-69312EFAAE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A4E7C0-D1E1-5F49-A87B-FAD09F5D5A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8760F2-DEAB-3F46-80AD-5D6DAB6E595B}" type="slidenum">
              <a:rPr lang="en-US" smtClean="0"/>
              <a:t>‹#›</a:t>
            </a:fld>
            <a:endParaRPr lang="en-US"/>
          </a:p>
        </p:txBody>
      </p:sp>
    </p:spTree>
    <p:extLst>
      <p:ext uri="{BB962C8B-B14F-4D97-AF65-F5344CB8AC3E}">
        <p14:creationId xmlns:p14="http://schemas.microsoft.com/office/powerpoint/2010/main" val="3689899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23B0A9D-FE2B-B346-AF6C-A32D34C98EA7}"/>
              </a:ext>
            </a:extLst>
          </p:cNvPr>
          <p:cNvSpPr/>
          <p:nvPr/>
        </p:nvSpPr>
        <p:spPr>
          <a:xfrm>
            <a:off x="0" y="0"/>
            <a:ext cx="2992582"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C2EAAC13-990F-417A-9940-329431763905}"/>
              </a:ext>
            </a:extLst>
          </p:cNvPr>
          <p:cNvSpPr txBox="1"/>
          <p:nvPr/>
        </p:nvSpPr>
        <p:spPr>
          <a:xfrm>
            <a:off x="3573708" y="1785952"/>
            <a:ext cx="7743039" cy="1975926"/>
          </a:xfrm>
          <a:prstGeom prst="rect">
            <a:avLst/>
          </a:prstGeom>
          <a:noFill/>
        </p:spPr>
        <p:txBody>
          <a:bodyPr wrap="square" rtlCol="0">
            <a:spAutoFit/>
          </a:bodyPr>
          <a:lstStyle/>
          <a:p>
            <a:pPr defTabSz="731520"/>
            <a:r>
              <a:rPr lang="en-US" sz="3600" b="1" dirty="0">
                <a:solidFill>
                  <a:prstClr val="black"/>
                </a:solidFill>
                <a:latin typeface="Arial" panose="020B0604020202020204" pitchFamily="34" charset="0"/>
                <a:cs typeface="Arial" panose="020B0604020202020204" pitchFamily="34" charset="0"/>
              </a:rPr>
              <a:t>AFib Toolkit Social Media Content: COVID-19 and Beyond</a:t>
            </a:r>
            <a:endParaRPr lang="en-US" sz="1600" dirty="0">
              <a:solidFill>
                <a:prstClr val="black"/>
              </a:solidFill>
              <a:latin typeface="Arial" panose="020B0604020202020204" pitchFamily="34" charset="0"/>
              <a:cs typeface="Arial" panose="020B0604020202020204" pitchFamily="34" charset="0"/>
            </a:endParaRPr>
          </a:p>
          <a:p>
            <a:pPr defTabSz="731520"/>
            <a:endParaRPr lang="en-US" sz="1440" dirty="0">
              <a:solidFill>
                <a:prstClr val="black"/>
              </a:solidFill>
              <a:latin typeface="Arial" panose="020B0604020202020204" pitchFamily="34" charset="0"/>
              <a:cs typeface="Arial" panose="020B0604020202020204" pitchFamily="34" charset="0"/>
            </a:endParaRPr>
          </a:p>
          <a:p>
            <a:pPr defTabSz="731520"/>
            <a:r>
              <a:rPr lang="en-US" sz="1200" i="1" dirty="0">
                <a:solidFill>
                  <a:prstClr val="black"/>
                </a:solidFill>
                <a:latin typeface="Arial" panose="020B0604020202020204" pitchFamily="34" charset="0"/>
                <a:cs typeface="Arial" panose="020B0604020202020204" pitchFamily="34" charset="0"/>
              </a:rPr>
              <a:t>This document provides proposed social copy and creative assets for Facebook and Twitter to help you boost your social media presence online and bring awareness to the importance of managing </a:t>
            </a:r>
            <a:r>
              <a:rPr lang="en-US" sz="1200" i="1" dirty="0" err="1">
                <a:solidFill>
                  <a:prstClr val="black"/>
                </a:solidFill>
                <a:latin typeface="Arial" panose="020B0604020202020204" pitchFamily="34" charset="0"/>
                <a:cs typeface="Arial" panose="020B0604020202020204" pitchFamily="34" charset="0"/>
              </a:rPr>
              <a:t>AFib</a:t>
            </a:r>
            <a:r>
              <a:rPr lang="en-US" sz="1200" i="1" dirty="0">
                <a:solidFill>
                  <a:prstClr val="black"/>
                </a:solidFill>
                <a:latin typeface="Arial" panose="020B0604020202020204" pitchFamily="34" charset="0"/>
                <a:cs typeface="Arial" panose="020B0604020202020204" pitchFamily="34" charset="0"/>
              </a:rPr>
              <a:t> and connecting with your EP during COVID-19. Feel free to use this copy and/or customize it for your hospital/practice. </a:t>
            </a:r>
            <a:endParaRPr lang="en-US" sz="1050" i="1" dirty="0">
              <a:solidFill>
                <a:schemeClr val="bg1">
                  <a:lumMod val="50000"/>
                </a:schemeClr>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6CED515F-B9FE-498F-BE3B-8AC4D6DDBF16}"/>
              </a:ext>
            </a:extLst>
          </p:cNvPr>
          <p:cNvSpPr txBox="1"/>
          <p:nvPr/>
        </p:nvSpPr>
        <p:spPr>
          <a:xfrm>
            <a:off x="3151382" y="5212623"/>
            <a:ext cx="8836486" cy="1631216"/>
          </a:xfrm>
          <a:prstGeom prst="rect">
            <a:avLst/>
          </a:prstGeom>
          <a:noFill/>
        </p:spPr>
        <p:txBody>
          <a:bodyPr wrap="square" rtlCol="0">
            <a:spAutoFit/>
          </a:bodyPr>
          <a:lstStyle/>
          <a:p>
            <a:r>
              <a:rPr lang="en-US" sz="1000" dirty="0">
                <a:solidFill>
                  <a:schemeClr val="bg1">
                    <a:lumMod val="65000"/>
                  </a:schemeClr>
                </a:solidFill>
              </a:rPr>
              <a:t>THERMOCOOL® Navigation Catheters are indicated for the treatment of drug refractory recurrent symptomatic paroxysmal atrial fibrillation, when used with CARTO® 3 Systems (excluding NAVISTAR® RMT THERMOCOOL® Catheter).</a:t>
            </a:r>
          </a:p>
          <a:p>
            <a:r>
              <a:rPr lang="en-US" sz="1000" dirty="0">
                <a:solidFill>
                  <a:schemeClr val="bg1">
                    <a:lumMod val="65000"/>
                  </a:schemeClr>
                </a:solidFill>
              </a:rPr>
              <a:t>As with any medical treatment, individual results may vary. Only a cardiologist or electrophysiologist can determine whether ablation is an appropriate course of treatment. There are potential risks including bleeding, swelling or bruising at the catheter insertion site, and infection. More serious complications are rare, which can include damage to the heart or blood vessels; blood clots (which may lead to stroke); heart attack, or death. These risks need to be discussed with your doctor and recovery takes time. The success of this procedure depends on many factors, including your physical condition and your body’s ability to tolerate the procedure. Use care in the selection of your doctors and hospital, based on their skill and experience.</a:t>
            </a:r>
          </a:p>
          <a:p>
            <a:r>
              <a:rPr lang="en-US" sz="1000" dirty="0">
                <a:solidFill>
                  <a:schemeClr val="bg1">
                    <a:lumMod val="65000"/>
                  </a:schemeClr>
                </a:solidFill>
              </a:rPr>
              <a:t>Important information: Prior to use, refer to the instructions for use supplied with this device for indications, contraindications, side effects, warnings and precautions. </a:t>
            </a:r>
          </a:p>
          <a:p>
            <a:r>
              <a:rPr lang="en-US" sz="1000" dirty="0">
                <a:solidFill>
                  <a:schemeClr val="bg1">
                    <a:lumMod val="65000"/>
                  </a:schemeClr>
                </a:solidFill>
              </a:rPr>
              <a:t>Caution: US law restricts this device to sale by or on the order of a physician</a:t>
            </a:r>
          </a:p>
          <a:p>
            <a:r>
              <a:rPr lang="en-US" sz="1000" dirty="0">
                <a:solidFill>
                  <a:schemeClr val="bg1">
                    <a:lumMod val="65000"/>
                  </a:schemeClr>
                </a:solidFill>
              </a:rPr>
              <a:t>©Biosense Webster, Inc. </a:t>
            </a:r>
            <a:r>
              <a:rPr lang="en-US" sz="1000">
                <a:solidFill>
                  <a:schemeClr val="bg1">
                    <a:lumMod val="65000"/>
                  </a:schemeClr>
                </a:solidFill>
              </a:rPr>
              <a:t>2020 120732-200415</a:t>
            </a:r>
            <a:endParaRPr lang="en-US" sz="1000" dirty="0">
              <a:solidFill>
                <a:schemeClr val="bg1">
                  <a:lumMod val="65000"/>
                </a:schemeClr>
              </a:solidFill>
            </a:endParaRPr>
          </a:p>
        </p:txBody>
      </p:sp>
    </p:spTree>
    <p:extLst>
      <p:ext uri="{BB962C8B-B14F-4D97-AF65-F5344CB8AC3E}">
        <p14:creationId xmlns:p14="http://schemas.microsoft.com/office/powerpoint/2010/main" val="2335362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23B0A9D-FE2B-B346-AF6C-A32D34C98EA7}"/>
              </a:ext>
            </a:extLst>
          </p:cNvPr>
          <p:cNvSpPr/>
          <p:nvPr/>
        </p:nvSpPr>
        <p:spPr>
          <a:xfrm>
            <a:off x="0" y="0"/>
            <a:ext cx="2992582"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A4C5D6F-DF10-423E-98C1-9BE2738A0D27}"/>
              </a:ext>
            </a:extLst>
          </p:cNvPr>
          <p:cNvSpPr/>
          <p:nvPr/>
        </p:nvSpPr>
        <p:spPr>
          <a:xfrm>
            <a:off x="371302" y="1846123"/>
            <a:ext cx="2348452" cy="3791807"/>
          </a:xfrm>
          <a:prstGeom prst="rect">
            <a:avLst/>
          </a:prstGeom>
        </p:spPr>
        <p:txBody>
          <a:bodyPr wrap="square">
            <a:spAutoFit/>
          </a:bodyPr>
          <a:lstStyle/>
          <a:p>
            <a:pPr defTabSz="731520"/>
            <a:r>
              <a:rPr lang="en-US" sz="1280" b="1" dirty="0">
                <a:solidFill>
                  <a:prstClr val="black"/>
                </a:solidFill>
                <a:latin typeface="Arial" panose="020B0604020202020204" pitchFamily="34" charset="0"/>
                <a:cs typeface="Arial" panose="020B0604020202020204" pitchFamily="34" charset="0"/>
              </a:rPr>
              <a:t>COPY:</a:t>
            </a:r>
          </a:p>
          <a:p>
            <a:pPr defTabSz="731520"/>
            <a:r>
              <a:rPr lang="en-US" sz="1280" b="1" dirty="0">
                <a:solidFill>
                  <a:prstClr val="black"/>
                </a:solidFill>
                <a:latin typeface="Arial" panose="020B0604020202020204" pitchFamily="34" charset="0"/>
                <a:cs typeface="Arial" panose="020B0604020202020204" pitchFamily="34" charset="0"/>
              </a:rPr>
              <a:t>Don’t ignore your </a:t>
            </a:r>
            <a:r>
              <a:rPr lang="en-US" sz="1280" b="1" dirty="0" err="1">
                <a:solidFill>
                  <a:prstClr val="black"/>
                </a:solidFill>
                <a:latin typeface="Arial" panose="020B0604020202020204" pitchFamily="34" charset="0"/>
                <a:cs typeface="Arial" panose="020B0604020202020204" pitchFamily="34" charset="0"/>
              </a:rPr>
              <a:t>AFib</a:t>
            </a:r>
            <a:r>
              <a:rPr lang="en-US" sz="1280" b="1" dirty="0">
                <a:solidFill>
                  <a:prstClr val="black"/>
                </a:solidFill>
                <a:latin typeface="Arial" panose="020B0604020202020204" pitchFamily="34" charset="0"/>
                <a:cs typeface="Arial" panose="020B0604020202020204" pitchFamily="34" charset="0"/>
              </a:rPr>
              <a:t> symptoms or delay treatment, even during COVID-19. Studies have shown that </a:t>
            </a:r>
            <a:r>
              <a:rPr lang="en-US" sz="1280" b="1" dirty="0" err="1">
                <a:solidFill>
                  <a:prstClr val="black"/>
                </a:solidFill>
                <a:latin typeface="Arial" panose="020B0604020202020204" pitchFamily="34" charset="0"/>
                <a:cs typeface="Arial" panose="020B0604020202020204" pitchFamily="34" charset="0"/>
              </a:rPr>
              <a:t>AFib</a:t>
            </a:r>
            <a:r>
              <a:rPr lang="en-US" sz="1280" b="1" dirty="0">
                <a:solidFill>
                  <a:prstClr val="black"/>
                </a:solidFill>
                <a:latin typeface="Arial" panose="020B0604020202020204" pitchFamily="34" charset="0"/>
                <a:cs typeface="Arial" panose="020B0604020202020204" pitchFamily="34" charset="0"/>
              </a:rPr>
              <a:t> treatment is more effective when treated earlier. Talk to your electrophysiologist today to learn more about your risk for other complications, such as stroke and heart failure.</a:t>
            </a:r>
            <a:endParaRPr lang="en-US" sz="1400" dirty="0">
              <a:solidFill>
                <a:prstClr val="black"/>
              </a:solidFill>
              <a:latin typeface="Arial" panose="020B0604020202020204" pitchFamily="34" charset="0"/>
              <a:cs typeface="Arial" panose="020B0604020202020204" pitchFamily="34" charset="0"/>
            </a:endParaRPr>
          </a:p>
          <a:p>
            <a:pPr defTabSz="731520"/>
            <a:endParaRPr lang="en-US" sz="1280" dirty="0">
              <a:solidFill>
                <a:prstClr val="black"/>
              </a:solidFill>
              <a:latin typeface="Arial" panose="020B0604020202020204" pitchFamily="34" charset="0"/>
              <a:cs typeface="Arial" panose="020B0604020202020204" pitchFamily="34" charset="0"/>
            </a:endParaRPr>
          </a:p>
          <a:p>
            <a:pPr defTabSz="731520"/>
            <a:r>
              <a:rPr lang="en-US" sz="1280" dirty="0">
                <a:solidFill>
                  <a:prstClr val="black"/>
                </a:solidFill>
                <a:latin typeface="Arial" panose="020B0604020202020204" pitchFamily="34" charset="0"/>
                <a:cs typeface="Arial" panose="020B0604020202020204" pitchFamily="34" charset="0"/>
              </a:rPr>
              <a:t>[LINK: https://</a:t>
            </a:r>
            <a:r>
              <a:rPr lang="en-US" sz="1280" dirty="0" err="1">
                <a:solidFill>
                  <a:prstClr val="black"/>
                </a:solidFill>
                <a:latin typeface="Arial" panose="020B0604020202020204" pitchFamily="34" charset="0"/>
                <a:cs typeface="Arial" panose="020B0604020202020204" pitchFamily="34" charset="0"/>
              </a:rPr>
              <a:t>www.getsmartaboutafib.com</a:t>
            </a:r>
            <a:r>
              <a:rPr lang="en-US" sz="1280" dirty="0">
                <a:solidFill>
                  <a:prstClr val="black"/>
                </a:solidFill>
                <a:latin typeface="Arial" panose="020B0604020202020204" pitchFamily="34" charset="0"/>
                <a:cs typeface="Arial" panose="020B0604020202020204" pitchFamily="34" charset="0"/>
              </a:rPr>
              <a:t>/] </a:t>
            </a:r>
          </a:p>
          <a:p>
            <a:pPr defTabSz="731520"/>
            <a:endParaRPr lang="en-US" sz="1280" dirty="0">
              <a:solidFill>
                <a:prstClr val="black"/>
              </a:solidFill>
              <a:latin typeface="Arial" panose="020B0604020202020204" pitchFamily="34" charset="0"/>
              <a:cs typeface="Arial" panose="020B0604020202020204" pitchFamily="34" charset="0"/>
            </a:endParaRPr>
          </a:p>
          <a:p>
            <a:pPr defTabSz="731520"/>
            <a:r>
              <a:rPr lang="en-US" sz="1000" i="1" dirty="0">
                <a:solidFill>
                  <a:prstClr val="black"/>
                </a:solidFill>
                <a:latin typeface="Arial" panose="020B0604020202020204" pitchFamily="34" charset="0"/>
                <a:cs typeface="Arial" panose="020B0604020202020204" pitchFamily="34" charset="0"/>
              </a:rPr>
              <a:t>142363-200604</a:t>
            </a:r>
          </a:p>
        </p:txBody>
      </p:sp>
      <p:sp>
        <p:nvSpPr>
          <p:cNvPr id="13" name="TextBox 12">
            <a:extLst>
              <a:ext uri="{FF2B5EF4-FFF2-40B4-BE49-F238E27FC236}">
                <a16:creationId xmlns:a16="http://schemas.microsoft.com/office/drawing/2014/main" id="{81D48963-6C57-C24F-89B9-19F8ACC70079}"/>
              </a:ext>
            </a:extLst>
          </p:cNvPr>
          <p:cNvSpPr txBox="1"/>
          <p:nvPr/>
        </p:nvSpPr>
        <p:spPr>
          <a:xfrm>
            <a:off x="3436608" y="805551"/>
            <a:ext cx="6422500" cy="535531"/>
          </a:xfrm>
          <a:prstGeom prst="rect">
            <a:avLst/>
          </a:prstGeom>
          <a:noFill/>
        </p:spPr>
        <p:txBody>
          <a:bodyPr wrap="square" rtlCol="0">
            <a:spAutoFit/>
          </a:bodyPr>
          <a:lstStyle/>
          <a:p>
            <a:pPr defTabSz="731520"/>
            <a:r>
              <a:rPr lang="en-US" sz="1440" b="1" dirty="0">
                <a:solidFill>
                  <a:prstClr val="black"/>
                </a:solidFill>
                <a:latin typeface="Arial" panose="020B0604020202020204" pitchFamily="34" charset="0"/>
                <a:cs typeface="Arial" panose="020B0604020202020204" pitchFamily="34" charset="0"/>
              </a:rPr>
              <a:t>IMAGE </a:t>
            </a:r>
            <a:br>
              <a:rPr lang="en-US" sz="1440" b="1" dirty="0">
                <a:solidFill>
                  <a:prstClr val="black"/>
                </a:solidFill>
                <a:latin typeface="Arial" panose="020B0604020202020204" pitchFamily="34" charset="0"/>
                <a:cs typeface="Arial" panose="020B0604020202020204" pitchFamily="34" charset="0"/>
              </a:rPr>
            </a:br>
            <a:r>
              <a:rPr lang="en-US" sz="1440" dirty="0">
                <a:solidFill>
                  <a:prstClr val="black"/>
                </a:solidFill>
                <a:latin typeface="Arial" panose="020B0604020202020204" pitchFamily="34" charset="0"/>
                <a:cs typeface="Arial" panose="020B0604020202020204" pitchFamily="34" charset="0"/>
              </a:rPr>
              <a:t>(Right click, choose “Save as Picture” to save locally)</a:t>
            </a:r>
          </a:p>
        </p:txBody>
      </p:sp>
      <p:pic>
        <p:nvPicPr>
          <p:cNvPr id="3" name="Picture 2" descr="A picture containing screenshot&#10;&#10;Description automatically generated">
            <a:extLst>
              <a:ext uri="{FF2B5EF4-FFF2-40B4-BE49-F238E27FC236}">
                <a16:creationId xmlns:a16="http://schemas.microsoft.com/office/drawing/2014/main" id="{71FD0DBB-DE31-AA4D-9221-6DB183B9012C}"/>
              </a:ext>
            </a:extLst>
          </p:cNvPr>
          <p:cNvPicPr>
            <a:picLocks noChangeAspect="1"/>
          </p:cNvPicPr>
          <p:nvPr/>
        </p:nvPicPr>
        <p:blipFill>
          <a:blip r:embed="rId2"/>
          <a:stretch>
            <a:fillRect/>
          </a:stretch>
        </p:blipFill>
        <p:spPr>
          <a:xfrm>
            <a:off x="3442638" y="2283529"/>
            <a:ext cx="8378060" cy="4205330"/>
          </a:xfrm>
          <a:prstGeom prst="rect">
            <a:avLst/>
          </a:prstGeom>
        </p:spPr>
      </p:pic>
    </p:spTree>
    <p:extLst>
      <p:ext uri="{BB962C8B-B14F-4D97-AF65-F5344CB8AC3E}">
        <p14:creationId xmlns:p14="http://schemas.microsoft.com/office/powerpoint/2010/main" val="2938032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23B0A9D-FE2B-B346-AF6C-A32D34C98EA7}"/>
              </a:ext>
            </a:extLst>
          </p:cNvPr>
          <p:cNvSpPr/>
          <p:nvPr/>
        </p:nvSpPr>
        <p:spPr>
          <a:xfrm>
            <a:off x="0" y="0"/>
            <a:ext cx="2992582"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A4C5D6F-DF10-423E-98C1-9BE2738A0D27}"/>
              </a:ext>
            </a:extLst>
          </p:cNvPr>
          <p:cNvSpPr/>
          <p:nvPr/>
        </p:nvSpPr>
        <p:spPr>
          <a:xfrm>
            <a:off x="371302" y="1846123"/>
            <a:ext cx="2348452" cy="3397853"/>
          </a:xfrm>
          <a:prstGeom prst="rect">
            <a:avLst/>
          </a:prstGeom>
        </p:spPr>
        <p:txBody>
          <a:bodyPr wrap="square">
            <a:spAutoFit/>
          </a:bodyPr>
          <a:lstStyle/>
          <a:p>
            <a:pPr defTabSz="731520"/>
            <a:r>
              <a:rPr lang="en-US" sz="1280" b="1" dirty="0">
                <a:solidFill>
                  <a:prstClr val="black"/>
                </a:solidFill>
                <a:latin typeface="Arial" panose="020B0604020202020204" pitchFamily="34" charset="0"/>
                <a:cs typeface="Arial" panose="020B0604020202020204" pitchFamily="34" charset="0"/>
              </a:rPr>
              <a:t>COPY:</a:t>
            </a:r>
          </a:p>
          <a:p>
            <a:pPr defTabSz="731520"/>
            <a:r>
              <a:rPr lang="en-US" sz="1280" b="1" dirty="0">
                <a:solidFill>
                  <a:prstClr val="black"/>
                </a:solidFill>
                <a:latin typeface="Arial" panose="020B0604020202020204" pitchFamily="34" charset="0"/>
                <a:cs typeface="Arial" panose="020B0604020202020204" pitchFamily="34" charset="0"/>
              </a:rPr>
              <a:t>If left untreated, #</a:t>
            </a:r>
            <a:r>
              <a:rPr lang="en-US" sz="1280" b="1" dirty="0" err="1">
                <a:solidFill>
                  <a:prstClr val="black"/>
                </a:solidFill>
                <a:latin typeface="Arial" panose="020B0604020202020204" pitchFamily="34" charset="0"/>
                <a:cs typeface="Arial" panose="020B0604020202020204" pitchFamily="34" charset="0"/>
              </a:rPr>
              <a:t>AFib</a:t>
            </a:r>
            <a:r>
              <a:rPr lang="en-US" sz="1280" b="1" dirty="0">
                <a:solidFill>
                  <a:prstClr val="black"/>
                </a:solidFill>
                <a:latin typeface="Arial" panose="020B0604020202020204" pitchFamily="34" charset="0"/>
                <a:cs typeface="Arial" panose="020B0604020202020204" pitchFamily="34" charset="0"/>
              </a:rPr>
              <a:t> can be detrimental to your quality of life. Even during COVID-19, it’s important to get in touch with an electrophysiologist who can help you explore catheter ablation for treating your </a:t>
            </a:r>
            <a:r>
              <a:rPr lang="en-US" sz="1280" b="1" dirty="0" err="1">
                <a:solidFill>
                  <a:prstClr val="black"/>
                </a:solidFill>
                <a:latin typeface="Arial" panose="020B0604020202020204" pitchFamily="34" charset="0"/>
                <a:cs typeface="Arial" panose="020B0604020202020204" pitchFamily="34" charset="0"/>
              </a:rPr>
              <a:t>AFib</a:t>
            </a:r>
            <a:r>
              <a:rPr lang="en-US" sz="1280" b="1" dirty="0">
                <a:solidFill>
                  <a:prstClr val="black"/>
                </a:solidFill>
                <a:latin typeface="Arial" panose="020B0604020202020204" pitchFamily="34" charset="0"/>
                <a:cs typeface="Arial" panose="020B0604020202020204" pitchFamily="34" charset="0"/>
              </a:rPr>
              <a:t>.</a:t>
            </a:r>
            <a:endParaRPr lang="en-US" sz="1400" dirty="0">
              <a:solidFill>
                <a:prstClr val="black"/>
              </a:solidFill>
              <a:latin typeface="Arial" panose="020B0604020202020204" pitchFamily="34" charset="0"/>
              <a:cs typeface="Arial" panose="020B0604020202020204" pitchFamily="34" charset="0"/>
            </a:endParaRPr>
          </a:p>
          <a:p>
            <a:pPr defTabSz="731520"/>
            <a:endParaRPr lang="en-US" sz="1280" dirty="0">
              <a:solidFill>
                <a:prstClr val="black"/>
              </a:solidFill>
              <a:latin typeface="Arial" panose="020B0604020202020204" pitchFamily="34" charset="0"/>
              <a:cs typeface="Arial" panose="020B0604020202020204" pitchFamily="34" charset="0"/>
            </a:endParaRPr>
          </a:p>
          <a:p>
            <a:pPr defTabSz="731520"/>
            <a:r>
              <a:rPr lang="en-US" sz="1280" dirty="0">
                <a:solidFill>
                  <a:prstClr val="black"/>
                </a:solidFill>
                <a:latin typeface="Arial" panose="020B0604020202020204" pitchFamily="34" charset="0"/>
                <a:cs typeface="Arial" panose="020B0604020202020204" pitchFamily="34" charset="0"/>
              </a:rPr>
              <a:t>[LINK: https://</a:t>
            </a:r>
            <a:r>
              <a:rPr lang="en-US" sz="1280" dirty="0" err="1">
                <a:solidFill>
                  <a:prstClr val="black"/>
                </a:solidFill>
                <a:latin typeface="Arial" panose="020B0604020202020204" pitchFamily="34" charset="0"/>
                <a:cs typeface="Arial" panose="020B0604020202020204" pitchFamily="34" charset="0"/>
              </a:rPr>
              <a:t>www.getsmartaboutafib.com</a:t>
            </a:r>
            <a:r>
              <a:rPr lang="en-US" sz="1280" dirty="0">
                <a:solidFill>
                  <a:prstClr val="black"/>
                </a:solidFill>
                <a:latin typeface="Arial" panose="020B0604020202020204" pitchFamily="34" charset="0"/>
                <a:cs typeface="Arial" panose="020B0604020202020204" pitchFamily="34" charset="0"/>
              </a:rPr>
              <a:t>/] </a:t>
            </a:r>
          </a:p>
          <a:p>
            <a:pPr defTabSz="731520"/>
            <a:endParaRPr lang="en-US" sz="1280" dirty="0">
              <a:solidFill>
                <a:prstClr val="black"/>
              </a:solidFill>
              <a:latin typeface="Arial" panose="020B0604020202020204" pitchFamily="34" charset="0"/>
              <a:cs typeface="Arial" panose="020B0604020202020204" pitchFamily="34" charset="0"/>
            </a:endParaRPr>
          </a:p>
          <a:p>
            <a:pPr defTabSz="731520"/>
            <a:r>
              <a:rPr lang="en-US" sz="1280" dirty="0">
                <a:solidFill>
                  <a:prstClr val="black"/>
                </a:solidFill>
                <a:latin typeface="Arial" panose="020B0604020202020204" pitchFamily="34" charset="0"/>
                <a:cs typeface="Arial" panose="020B0604020202020204" pitchFamily="34" charset="0"/>
              </a:rPr>
              <a:t>142363-200604</a:t>
            </a:r>
          </a:p>
          <a:p>
            <a:pPr defTabSz="731520"/>
            <a:endParaRPr lang="en-US" sz="1000" i="1" dirty="0">
              <a:solidFill>
                <a:prstClr val="black"/>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81D48963-6C57-C24F-89B9-19F8ACC70079}"/>
              </a:ext>
            </a:extLst>
          </p:cNvPr>
          <p:cNvSpPr txBox="1"/>
          <p:nvPr/>
        </p:nvSpPr>
        <p:spPr>
          <a:xfrm>
            <a:off x="3436608" y="805551"/>
            <a:ext cx="6422500" cy="535531"/>
          </a:xfrm>
          <a:prstGeom prst="rect">
            <a:avLst/>
          </a:prstGeom>
          <a:noFill/>
        </p:spPr>
        <p:txBody>
          <a:bodyPr wrap="square" rtlCol="0">
            <a:spAutoFit/>
          </a:bodyPr>
          <a:lstStyle/>
          <a:p>
            <a:pPr defTabSz="731520"/>
            <a:r>
              <a:rPr lang="en-US" sz="1440" b="1" dirty="0">
                <a:solidFill>
                  <a:prstClr val="black"/>
                </a:solidFill>
                <a:latin typeface="Arial" panose="020B0604020202020204" pitchFamily="34" charset="0"/>
                <a:cs typeface="Arial" panose="020B0604020202020204" pitchFamily="34" charset="0"/>
              </a:rPr>
              <a:t>IMAGE </a:t>
            </a:r>
            <a:br>
              <a:rPr lang="en-US" sz="1440" b="1" dirty="0">
                <a:solidFill>
                  <a:prstClr val="black"/>
                </a:solidFill>
                <a:latin typeface="Arial" panose="020B0604020202020204" pitchFamily="34" charset="0"/>
                <a:cs typeface="Arial" panose="020B0604020202020204" pitchFamily="34" charset="0"/>
              </a:rPr>
            </a:br>
            <a:r>
              <a:rPr lang="en-US" sz="1440" dirty="0">
                <a:solidFill>
                  <a:prstClr val="black"/>
                </a:solidFill>
                <a:latin typeface="Arial" panose="020B0604020202020204" pitchFamily="34" charset="0"/>
                <a:cs typeface="Arial" panose="020B0604020202020204" pitchFamily="34" charset="0"/>
              </a:rPr>
              <a:t>(Right click, choose “Save as Picture” to save locally)</a:t>
            </a:r>
          </a:p>
        </p:txBody>
      </p:sp>
      <p:pic>
        <p:nvPicPr>
          <p:cNvPr id="3" name="Picture 2" descr="Two people looking at the camera&#10;&#10;Description automatically generated">
            <a:extLst>
              <a:ext uri="{FF2B5EF4-FFF2-40B4-BE49-F238E27FC236}">
                <a16:creationId xmlns:a16="http://schemas.microsoft.com/office/drawing/2014/main" id="{804B76A5-5A9A-AA44-B442-875D8300A737}"/>
              </a:ext>
            </a:extLst>
          </p:cNvPr>
          <p:cNvPicPr>
            <a:picLocks noChangeAspect="1"/>
          </p:cNvPicPr>
          <p:nvPr/>
        </p:nvPicPr>
        <p:blipFill>
          <a:blip r:embed="rId2"/>
          <a:stretch>
            <a:fillRect/>
          </a:stretch>
        </p:blipFill>
        <p:spPr>
          <a:xfrm>
            <a:off x="3436608" y="2276060"/>
            <a:ext cx="8392940" cy="4212799"/>
          </a:xfrm>
          <a:prstGeom prst="rect">
            <a:avLst/>
          </a:prstGeom>
        </p:spPr>
      </p:pic>
    </p:spTree>
    <p:extLst>
      <p:ext uri="{BB962C8B-B14F-4D97-AF65-F5344CB8AC3E}">
        <p14:creationId xmlns:p14="http://schemas.microsoft.com/office/powerpoint/2010/main" val="103816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23B0A9D-FE2B-B346-AF6C-A32D34C98EA7}"/>
              </a:ext>
            </a:extLst>
          </p:cNvPr>
          <p:cNvSpPr/>
          <p:nvPr/>
        </p:nvSpPr>
        <p:spPr>
          <a:xfrm>
            <a:off x="0" y="0"/>
            <a:ext cx="2992582"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A4C5D6F-DF10-423E-98C1-9BE2738A0D27}"/>
              </a:ext>
            </a:extLst>
          </p:cNvPr>
          <p:cNvSpPr/>
          <p:nvPr/>
        </p:nvSpPr>
        <p:spPr>
          <a:xfrm>
            <a:off x="371302" y="1846123"/>
            <a:ext cx="2348452" cy="2806922"/>
          </a:xfrm>
          <a:prstGeom prst="rect">
            <a:avLst/>
          </a:prstGeom>
        </p:spPr>
        <p:txBody>
          <a:bodyPr wrap="square">
            <a:spAutoFit/>
          </a:bodyPr>
          <a:lstStyle/>
          <a:p>
            <a:pPr defTabSz="731520"/>
            <a:r>
              <a:rPr lang="en-US" sz="1280" b="1" dirty="0">
                <a:solidFill>
                  <a:prstClr val="black"/>
                </a:solidFill>
                <a:latin typeface="Arial" panose="020B0604020202020204" pitchFamily="34" charset="0"/>
                <a:cs typeface="Arial" panose="020B0604020202020204" pitchFamily="34" charset="0"/>
              </a:rPr>
              <a:t>COPY:</a:t>
            </a:r>
          </a:p>
          <a:p>
            <a:pPr defTabSz="731520"/>
            <a:r>
              <a:rPr lang="en-US" sz="1280" b="1" dirty="0">
                <a:solidFill>
                  <a:prstClr val="black"/>
                </a:solidFill>
                <a:latin typeface="Arial" panose="020B0604020202020204" pitchFamily="34" charset="0"/>
                <a:cs typeface="Arial" panose="020B0604020202020204" pitchFamily="34" charset="0"/>
              </a:rPr>
              <a:t>Considering a catheter ablation to treat your #</a:t>
            </a:r>
            <a:r>
              <a:rPr lang="en-US" sz="1280" b="1" dirty="0" err="1">
                <a:solidFill>
                  <a:prstClr val="black"/>
                </a:solidFill>
                <a:latin typeface="Arial" panose="020B0604020202020204" pitchFamily="34" charset="0"/>
                <a:cs typeface="Arial" panose="020B0604020202020204" pitchFamily="34" charset="0"/>
              </a:rPr>
              <a:t>AFib</a:t>
            </a:r>
            <a:r>
              <a:rPr lang="en-US" sz="1280" b="1" dirty="0">
                <a:solidFill>
                  <a:prstClr val="black"/>
                </a:solidFill>
                <a:latin typeface="Arial" panose="020B0604020202020204" pitchFamily="34" charset="0"/>
                <a:cs typeface="Arial" panose="020B0604020202020204" pitchFamily="34" charset="0"/>
              </a:rPr>
              <a:t>? Talk to your doctor about the measures their hospital is taking to keep patients safe, including screening for COVID-19.</a:t>
            </a:r>
            <a:endParaRPr lang="en-US" sz="1400" dirty="0">
              <a:solidFill>
                <a:prstClr val="black"/>
              </a:solidFill>
              <a:latin typeface="Arial" panose="020B0604020202020204" pitchFamily="34" charset="0"/>
              <a:cs typeface="Arial" panose="020B0604020202020204" pitchFamily="34" charset="0"/>
            </a:endParaRPr>
          </a:p>
          <a:p>
            <a:pPr defTabSz="731520"/>
            <a:endParaRPr lang="en-US" sz="1280" dirty="0">
              <a:solidFill>
                <a:prstClr val="black"/>
              </a:solidFill>
              <a:latin typeface="Arial" panose="020B0604020202020204" pitchFamily="34" charset="0"/>
              <a:cs typeface="Arial" panose="020B0604020202020204" pitchFamily="34" charset="0"/>
            </a:endParaRPr>
          </a:p>
          <a:p>
            <a:pPr defTabSz="731520"/>
            <a:r>
              <a:rPr lang="en-US" sz="1280" dirty="0">
                <a:solidFill>
                  <a:prstClr val="black"/>
                </a:solidFill>
                <a:latin typeface="Arial" panose="020B0604020202020204" pitchFamily="34" charset="0"/>
                <a:cs typeface="Arial" panose="020B0604020202020204" pitchFamily="34" charset="0"/>
              </a:rPr>
              <a:t>[LINK: https://</a:t>
            </a:r>
            <a:r>
              <a:rPr lang="en-US" sz="1280" dirty="0" err="1">
                <a:solidFill>
                  <a:prstClr val="black"/>
                </a:solidFill>
                <a:latin typeface="Arial" panose="020B0604020202020204" pitchFamily="34" charset="0"/>
                <a:cs typeface="Arial" panose="020B0604020202020204" pitchFamily="34" charset="0"/>
              </a:rPr>
              <a:t>www.getsmartaboutafib.com</a:t>
            </a:r>
            <a:r>
              <a:rPr lang="en-US" sz="1280" dirty="0">
                <a:solidFill>
                  <a:prstClr val="black"/>
                </a:solidFill>
                <a:latin typeface="Arial" panose="020B0604020202020204" pitchFamily="34" charset="0"/>
                <a:cs typeface="Arial" panose="020B0604020202020204" pitchFamily="34" charset="0"/>
              </a:rPr>
              <a:t>/] </a:t>
            </a:r>
          </a:p>
          <a:p>
            <a:pPr defTabSz="731520"/>
            <a:endParaRPr lang="en-US" sz="1280" dirty="0">
              <a:solidFill>
                <a:prstClr val="black"/>
              </a:solidFill>
              <a:latin typeface="Arial" panose="020B0604020202020204" pitchFamily="34" charset="0"/>
              <a:cs typeface="Arial" panose="020B0604020202020204" pitchFamily="34" charset="0"/>
            </a:endParaRPr>
          </a:p>
          <a:p>
            <a:pPr defTabSz="731520"/>
            <a:r>
              <a:rPr lang="en-US" sz="1000" i="1" dirty="0">
                <a:solidFill>
                  <a:prstClr val="black"/>
                </a:solidFill>
                <a:latin typeface="Arial" panose="020B0604020202020204" pitchFamily="34" charset="0"/>
                <a:cs typeface="Arial" panose="020B0604020202020204" pitchFamily="34" charset="0"/>
              </a:rPr>
              <a:t>142363-200604</a:t>
            </a:r>
          </a:p>
        </p:txBody>
      </p:sp>
      <p:sp>
        <p:nvSpPr>
          <p:cNvPr id="13" name="TextBox 12">
            <a:extLst>
              <a:ext uri="{FF2B5EF4-FFF2-40B4-BE49-F238E27FC236}">
                <a16:creationId xmlns:a16="http://schemas.microsoft.com/office/drawing/2014/main" id="{81D48963-6C57-C24F-89B9-19F8ACC70079}"/>
              </a:ext>
            </a:extLst>
          </p:cNvPr>
          <p:cNvSpPr txBox="1"/>
          <p:nvPr/>
        </p:nvSpPr>
        <p:spPr>
          <a:xfrm>
            <a:off x="3436608" y="805551"/>
            <a:ext cx="6422500" cy="535531"/>
          </a:xfrm>
          <a:prstGeom prst="rect">
            <a:avLst/>
          </a:prstGeom>
          <a:noFill/>
        </p:spPr>
        <p:txBody>
          <a:bodyPr wrap="square" rtlCol="0">
            <a:spAutoFit/>
          </a:bodyPr>
          <a:lstStyle/>
          <a:p>
            <a:pPr defTabSz="731520"/>
            <a:r>
              <a:rPr lang="en-US" sz="1440" b="1" dirty="0">
                <a:solidFill>
                  <a:prstClr val="black"/>
                </a:solidFill>
                <a:latin typeface="Arial" panose="020B0604020202020204" pitchFamily="34" charset="0"/>
                <a:cs typeface="Arial" panose="020B0604020202020204" pitchFamily="34" charset="0"/>
              </a:rPr>
              <a:t>IMAGE </a:t>
            </a:r>
            <a:br>
              <a:rPr lang="en-US" sz="1440" b="1" dirty="0">
                <a:solidFill>
                  <a:prstClr val="black"/>
                </a:solidFill>
                <a:latin typeface="Arial" panose="020B0604020202020204" pitchFamily="34" charset="0"/>
                <a:cs typeface="Arial" panose="020B0604020202020204" pitchFamily="34" charset="0"/>
              </a:rPr>
            </a:br>
            <a:r>
              <a:rPr lang="en-US" sz="1440" dirty="0">
                <a:solidFill>
                  <a:prstClr val="black"/>
                </a:solidFill>
                <a:latin typeface="Arial" panose="020B0604020202020204" pitchFamily="34" charset="0"/>
                <a:cs typeface="Arial" panose="020B0604020202020204" pitchFamily="34" charset="0"/>
              </a:rPr>
              <a:t>(Right click, choose “Save as Picture” to save locally)</a:t>
            </a:r>
          </a:p>
        </p:txBody>
      </p:sp>
      <p:pic>
        <p:nvPicPr>
          <p:cNvPr id="3" name="Picture 2" descr="A close up of a sign&#10;&#10;Description automatically generated">
            <a:extLst>
              <a:ext uri="{FF2B5EF4-FFF2-40B4-BE49-F238E27FC236}">
                <a16:creationId xmlns:a16="http://schemas.microsoft.com/office/drawing/2014/main" id="{F758183B-5698-7745-8608-AC1E1E19932D}"/>
              </a:ext>
            </a:extLst>
          </p:cNvPr>
          <p:cNvPicPr>
            <a:picLocks noChangeAspect="1"/>
          </p:cNvPicPr>
          <p:nvPr/>
        </p:nvPicPr>
        <p:blipFill>
          <a:blip r:embed="rId2"/>
          <a:stretch>
            <a:fillRect/>
          </a:stretch>
        </p:blipFill>
        <p:spPr>
          <a:xfrm>
            <a:off x="3383234" y="2253711"/>
            <a:ext cx="8437464" cy="4235148"/>
          </a:xfrm>
          <a:prstGeom prst="rect">
            <a:avLst/>
          </a:prstGeom>
        </p:spPr>
      </p:pic>
    </p:spTree>
    <p:extLst>
      <p:ext uri="{BB962C8B-B14F-4D97-AF65-F5344CB8AC3E}">
        <p14:creationId xmlns:p14="http://schemas.microsoft.com/office/powerpoint/2010/main" val="570890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623B0A9D-FE2B-B346-AF6C-A32D34C98EA7}"/>
              </a:ext>
            </a:extLst>
          </p:cNvPr>
          <p:cNvSpPr/>
          <p:nvPr/>
        </p:nvSpPr>
        <p:spPr>
          <a:xfrm>
            <a:off x="0" y="0"/>
            <a:ext cx="2992582"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A4C5D6F-DF10-423E-98C1-9BE2738A0D27}"/>
              </a:ext>
            </a:extLst>
          </p:cNvPr>
          <p:cNvSpPr/>
          <p:nvPr/>
        </p:nvSpPr>
        <p:spPr>
          <a:xfrm>
            <a:off x="371302" y="1846123"/>
            <a:ext cx="2348452" cy="2806922"/>
          </a:xfrm>
          <a:prstGeom prst="rect">
            <a:avLst/>
          </a:prstGeom>
        </p:spPr>
        <p:txBody>
          <a:bodyPr wrap="square">
            <a:spAutoFit/>
          </a:bodyPr>
          <a:lstStyle/>
          <a:p>
            <a:pPr defTabSz="731520"/>
            <a:r>
              <a:rPr lang="en-US" sz="1280" b="1" dirty="0">
                <a:solidFill>
                  <a:prstClr val="black"/>
                </a:solidFill>
                <a:latin typeface="Arial" panose="020B0604020202020204" pitchFamily="34" charset="0"/>
                <a:cs typeface="Arial" panose="020B0604020202020204" pitchFamily="34" charset="0"/>
              </a:rPr>
              <a:t>COPY:</a:t>
            </a:r>
          </a:p>
          <a:p>
            <a:pPr defTabSz="731520"/>
            <a:r>
              <a:rPr lang="en-US" sz="1280" b="1" dirty="0">
                <a:solidFill>
                  <a:prstClr val="black"/>
                </a:solidFill>
                <a:latin typeface="Arial" panose="020B0604020202020204" pitchFamily="34" charset="0"/>
                <a:cs typeface="Arial" panose="020B0604020202020204" pitchFamily="34" charset="0"/>
              </a:rPr>
              <a:t>Don’t delay! Take charge of your heart health today! If COVID-19 is keeping you at home, ask your electrophysiologist about scheduling a virtual heart health visit.</a:t>
            </a:r>
            <a:endParaRPr lang="en-US" sz="1400" dirty="0">
              <a:solidFill>
                <a:prstClr val="black"/>
              </a:solidFill>
              <a:latin typeface="Arial" panose="020B0604020202020204" pitchFamily="34" charset="0"/>
              <a:cs typeface="Arial" panose="020B0604020202020204" pitchFamily="34" charset="0"/>
            </a:endParaRPr>
          </a:p>
          <a:p>
            <a:pPr defTabSz="731520"/>
            <a:endParaRPr lang="en-US" sz="1280" dirty="0">
              <a:solidFill>
                <a:prstClr val="black"/>
              </a:solidFill>
              <a:latin typeface="Arial" panose="020B0604020202020204" pitchFamily="34" charset="0"/>
              <a:cs typeface="Arial" panose="020B0604020202020204" pitchFamily="34" charset="0"/>
            </a:endParaRPr>
          </a:p>
          <a:p>
            <a:pPr defTabSz="731520"/>
            <a:r>
              <a:rPr lang="en-US" sz="1280" dirty="0">
                <a:solidFill>
                  <a:prstClr val="black"/>
                </a:solidFill>
                <a:latin typeface="Arial" panose="020B0604020202020204" pitchFamily="34" charset="0"/>
                <a:cs typeface="Arial" panose="020B0604020202020204" pitchFamily="34" charset="0"/>
              </a:rPr>
              <a:t>[LINK: https://</a:t>
            </a:r>
            <a:r>
              <a:rPr lang="en-US" sz="1280" dirty="0" err="1">
                <a:solidFill>
                  <a:prstClr val="black"/>
                </a:solidFill>
                <a:latin typeface="Arial" panose="020B0604020202020204" pitchFamily="34" charset="0"/>
                <a:cs typeface="Arial" panose="020B0604020202020204" pitchFamily="34" charset="0"/>
              </a:rPr>
              <a:t>www.getsmartaboutafib.com</a:t>
            </a:r>
            <a:r>
              <a:rPr lang="en-US" sz="1280" dirty="0">
                <a:solidFill>
                  <a:prstClr val="black"/>
                </a:solidFill>
                <a:latin typeface="Arial" panose="020B0604020202020204" pitchFamily="34" charset="0"/>
                <a:cs typeface="Arial" panose="020B0604020202020204" pitchFamily="34" charset="0"/>
              </a:rPr>
              <a:t>/] </a:t>
            </a:r>
          </a:p>
          <a:p>
            <a:pPr defTabSz="731520"/>
            <a:endParaRPr lang="en-US" sz="1280" dirty="0">
              <a:solidFill>
                <a:prstClr val="black"/>
              </a:solidFill>
              <a:latin typeface="Arial" panose="020B0604020202020204" pitchFamily="34" charset="0"/>
              <a:cs typeface="Arial" panose="020B0604020202020204" pitchFamily="34" charset="0"/>
            </a:endParaRPr>
          </a:p>
          <a:p>
            <a:pPr defTabSz="731520"/>
            <a:r>
              <a:rPr lang="en-US" sz="1000" i="1" dirty="0">
                <a:solidFill>
                  <a:prstClr val="black"/>
                </a:solidFill>
                <a:latin typeface="Arial" panose="020B0604020202020204" pitchFamily="34" charset="0"/>
                <a:cs typeface="Arial" panose="020B0604020202020204" pitchFamily="34" charset="0"/>
              </a:rPr>
              <a:t>142363-200604</a:t>
            </a:r>
          </a:p>
        </p:txBody>
      </p:sp>
      <p:sp>
        <p:nvSpPr>
          <p:cNvPr id="13" name="TextBox 12">
            <a:extLst>
              <a:ext uri="{FF2B5EF4-FFF2-40B4-BE49-F238E27FC236}">
                <a16:creationId xmlns:a16="http://schemas.microsoft.com/office/drawing/2014/main" id="{81D48963-6C57-C24F-89B9-19F8ACC70079}"/>
              </a:ext>
            </a:extLst>
          </p:cNvPr>
          <p:cNvSpPr txBox="1"/>
          <p:nvPr/>
        </p:nvSpPr>
        <p:spPr>
          <a:xfrm>
            <a:off x="3436608" y="805551"/>
            <a:ext cx="6422500" cy="535531"/>
          </a:xfrm>
          <a:prstGeom prst="rect">
            <a:avLst/>
          </a:prstGeom>
          <a:noFill/>
        </p:spPr>
        <p:txBody>
          <a:bodyPr wrap="square" rtlCol="0">
            <a:spAutoFit/>
          </a:bodyPr>
          <a:lstStyle/>
          <a:p>
            <a:pPr defTabSz="731520"/>
            <a:r>
              <a:rPr lang="en-US" sz="1440" b="1" dirty="0">
                <a:solidFill>
                  <a:prstClr val="black"/>
                </a:solidFill>
                <a:latin typeface="Arial" panose="020B0604020202020204" pitchFamily="34" charset="0"/>
                <a:cs typeface="Arial" panose="020B0604020202020204" pitchFamily="34" charset="0"/>
              </a:rPr>
              <a:t>IMAGE </a:t>
            </a:r>
            <a:br>
              <a:rPr lang="en-US" sz="1440" b="1" dirty="0">
                <a:solidFill>
                  <a:prstClr val="black"/>
                </a:solidFill>
                <a:latin typeface="Arial" panose="020B0604020202020204" pitchFamily="34" charset="0"/>
                <a:cs typeface="Arial" panose="020B0604020202020204" pitchFamily="34" charset="0"/>
              </a:rPr>
            </a:br>
            <a:r>
              <a:rPr lang="en-US" sz="1440" dirty="0">
                <a:solidFill>
                  <a:prstClr val="black"/>
                </a:solidFill>
                <a:latin typeface="Arial" panose="020B0604020202020204" pitchFamily="34" charset="0"/>
                <a:cs typeface="Arial" panose="020B0604020202020204" pitchFamily="34" charset="0"/>
              </a:rPr>
              <a:t>(Right click, choose “Save as Picture” to save locally)</a:t>
            </a:r>
          </a:p>
        </p:txBody>
      </p:sp>
      <p:graphicFrame>
        <p:nvGraphicFramePr>
          <p:cNvPr id="2" name="Table 1">
            <a:extLst>
              <a:ext uri="{FF2B5EF4-FFF2-40B4-BE49-F238E27FC236}">
                <a16:creationId xmlns:a16="http://schemas.microsoft.com/office/drawing/2014/main" id="{5277FD2D-8694-AA45-9BF1-9E8D3E046DF0}"/>
              </a:ext>
            </a:extLst>
          </p:cNvPr>
          <p:cNvGraphicFramePr>
            <a:graphicFrameLocks noGrp="1"/>
          </p:cNvGraphicFramePr>
          <p:nvPr/>
        </p:nvGraphicFramePr>
        <p:xfrm>
          <a:off x="609600" y="1638681"/>
          <a:ext cx="10972800" cy="155829"/>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3772414481"/>
                    </a:ext>
                  </a:extLst>
                </a:gridCol>
              </a:tblGrid>
              <a:tr h="0">
                <a:tc>
                  <a:txBody>
                    <a:bodyPr/>
                    <a:lstStyle/>
                    <a:p>
                      <a:pPr algn="l">
                        <a:lnSpc>
                          <a:spcPct val="107000"/>
                        </a:lnSpc>
                        <a:spcAft>
                          <a:spcPts val="800"/>
                        </a:spcAft>
                      </a:pPr>
                      <a:r>
                        <a:rPr lang="en-US" sz="1000" dirty="0">
                          <a:effectLst/>
                        </a:rPr>
                        <a:t>Don’t delay! Take charge of your heart health today! If COVID-19 is keeping you at home, ask your electrophysiologist about scheduling a virtual heart health visit.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2086542489"/>
                  </a:ext>
                </a:extLst>
              </a:tr>
            </a:tbl>
          </a:graphicData>
        </a:graphic>
      </p:graphicFrame>
      <p:graphicFrame>
        <p:nvGraphicFramePr>
          <p:cNvPr id="3" name="Table 2">
            <a:extLst>
              <a:ext uri="{FF2B5EF4-FFF2-40B4-BE49-F238E27FC236}">
                <a16:creationId xmlns:a16="http://schemas.microsoft.com/office/drawing/2014/main" id="{FF0F8673-4947-E64E-AFCE-BB7FADFBC721}"/>
              </a:ext>
            </a:extLst>
          </p:cNvPr>
          <p:cNvGraphicFramePr>
            <a:graphicFrameLocks noGrp="1"/>
          </p:cNvGraphicFramePr>
          <p:nvPr/>
        </p:nvGraphicFramePr>
        <p:xfrm>
          <a:off x="609600" y="1638681"/>
          <a:ext cx="10972800" cy="155829"/>
        </p:xfrm>
        <a:graphic>
          <a:graphicData uri="http://schemas.openxmlformats.org/drawingml/2006/table">
            <a:tbl>
              <a:tblPr>
                <a:tableStyleId>{5C22544A-7EE6-4342-B048-85BDC9FD1C3A}</a:tableStyleId>
              </a:tblPr>
              <a:tblGrid>
                <a:gridCol w="10972800">
                  <a:extLst>
                    <a:ext uri="{9D8B030D-6E8A-4147-A177-3AD203B41FA5}">
                      <a16:colId xmlns:a16="http://schemas.microsoft.com/office/drawing/2014/main" val="531261886"/>
                    </a:ext>
                  </a:extLst>
                </a:gridCol>
              </a:tblGrid>
              <a:tr h="0">
                <a:tc>
                  <a:txBody>
                    <a:bodyPr/>
                    <a:lstStyle/>
                    <a:p>
                      <a:pPr algn="l">
                        <a:lnSpc>
                          <a:spcPct val="107000"/>
                        </a:lnSpc>
                        <a:spcAft>
                          <a:spcPts val="800"/>
                        </a:spcAft>
                      </a:pPr>
                      <a:r>
                        <a:rPr lang="en-US" sz="1000" dirty="0">
                          <a:effectLst/>
                        </a:rPr>
                        <a:t>Don’t delay! Take charge of your heart health today! If COVID-19 is keeping you at home, ask your electrophysiologist about scheduling a virtual heart health visit.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114300" marR="114300" marT="0" marB="0"/>
                </a:tc>
                <a:extLst>
                  <a:ext uri="{0D108BD9-81ED-4DB2-BD59-A6C34878D82A}">
                    <a16:rowId xmlns:a16="http://schemas.microsoft.com/office/drawing/2014/main" val="3227981103"/>
                  </a:ext>
                </a:extLst>
              </a:tr>
            </a:tbl>
          </a:graphicData>
        </a:graphic>
      </p:graphicFrame>
      <p:pic>
        <p:nvPicPr>
          <p:cNvPr id="6" name="Picture 5" descr="A drawing of a person&#10;&#10;Description automatically generated">
            <a:extLst>
              <a:ext uri="{FF2B5EF4-FFF2-40B4-BE49-F238E27FC236}">
                <a16:creationId xmlns:a16="http://schemas.microsoft.com/office/drawing/2014/main" id="{470C7F2F-9079-A242-AF57-EA9E2BAD7D7A}"/>
              </a:ext>
            </a:extLst>
          </p:cNvPr>
          <p:cNvPicPr>
            <a:picLocks noChangeAspect="1"/>
          </p:cNvPicPr>
          <p:nvPr/>
        </p:nvPicPr>
        <p:blipFill>
          <a:blip r:embed="rId2"/>
          <a:stretch>
            <a:fillRect/>
          </a:stretch>
        </p:blipFill>
        <p:spPr>
          <a:xfrm>
            <a:off x="3432582" y="2395330"/>
            <a:ext cx="8155325" cy="4093529"/>
          </a:xfrm>
          <a:prstGeom prst="rect">
            <a:avLst/>
          </a:prstGeom>
        </p:spPr>
      </p:pic>
    </p:spTree>
    <p:extLst>
      <p:ext uri="{BB962C8B-B14F-4D97-AF65-F5344CB8AC3E}">
        <p14:creationId xmlns:p14="http://schemas.microsoft.com/office/powerpoint/2010/main" val="1084496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615</Words>
  <Application>Microsoft Macintosh PowerPoint</Application>
  <PresentationFormat>Widescreen</PresentationFormat>
  <Paragraphs>38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Sutic, Deane [BWIUS]</dc:creator>
  <cp:lastModifiedBy>Sutic, Deane [BWIUS]</cp:lastModifiedBy>
  <cp:revision>1</cp:revision>
  <dcterms:created xsi:type="dcterms:W3CDTF">2020-06-11T15:17:22Z</dcterms:created>
  <dcterms:modified xsi:type="dcterms:W3CDTF">2020-06-12T18:30:48Z</dcterms:modified>
</cp:coreProperties>
</file>