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6" r:id="rId5"/>
    <p:sldId id="302" r:id="rId6"/>
    <p:sldId id="297" r:id="rId7"/>
    <p:sldId id="301" r:id="rId8"/>
    <p:sldId id="300" r:id="rId9"/>
    <p:sldId id="299" r:id="rId10"/>
    <p:sldId id="312" r:id="rId11"/>
    <p:sldId id="306" r:id="rId12"/>
    <p:sldId id="311" r:id="rId13"/>
    <p:sldId id="298" r:id="rId14"/>
    <p:sldId id="309" r:id="rId15"/>
    <p:sldId id="305" r:id="rId16"/>
    <p:sldId id="278" r:id="rId17"/>
    <p:sldId id="292" r:id="rId18"/>
    <p:sldId id="294" r:id="rId19"/>
    <p:sldId id="273" r:id="rId20"/>
    <p:sldId id="274" r:id="rId21"/>
    <p:sldId id="280" r:id="rId22"/>
    <p:sldId id="282" r:id="rId23"/>
    <p:sldId id="286" r:id="rId24"/>
    <p:sldId id="288"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1091" autoAdjust="0"/>
  </p:normalViewPr>
  <p:slideViewPr>
    <p:cSldViewPr snapToGrid="0">
      <p:cViewPr varScale="1">
        <p:scale>
          <a:sx n="83" d="100"/>
          <a:sy n="83" d="100"/>
        </p:scale>
        <p:origin x="10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88ADEF-8B85-4048-8B42-552A289A9314}"/>
              </a:ext>
            </a:extLst>
          </p:cNvPr>
          <p:cNvSpPr>
            <a:spLocks noGrp="1"/>
          </p:cNvSpPr>
          <p:nvPr>
            <p:ph type="pic" sz="quarter" idx="10" hasCustomPrompt="1"/>
          </p:nvPr>
        </p:nvSpPr>
        <p:spPr>
          <a:xfrm>
            <a:off x="10607040" y="442548"/>
            <a:ext cx="1402080" cy="276999"/>
          </a:xfrm>
        </p:spPr>
        <p:txBody>
          <a:bodyPr anchor="ctr"/>
          <a:lstStyle>
            <a:lvl1pPr algn="ctr">
              <a:defRPr>
                <a:solidFill>
                  <a:schemeClr val="bg1">
                    <a:lumMod val="50000"/>
                  </a:schemeClr>
                </a:solidFill>
              </a:defRPr>
            </a:lvl1pPr>
          </a:lstStyle>
          <a:p>
            <a:r>
              <a:rPr lang="en-US" dirty="0"/>
              <a:t>LOGO</a:t>
            </a:r>
          </a:p>
        </p:txBody>
      </p:sp>
    </p:spTree>
    <p:extLst>
      <p:ext uri="{BB962C8B-B14F-4D97-AF65-F5344CB8AC3E}">
        <p14:creationId xmlns:p14="http://schemas.microsoft.com/office/powerpoint/2010/main" val="116252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256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1517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393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46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0C37704A-3A75-AB43-AC4B-DAC9D546DA10}"/>
              </a:ext>
            </a:extLst>
          </p:cNvPr>
          <p:cNvSpPr>
            <a:spLocks noGrp="1"/>
          </p:cNvSpPr>
          <p:nvPr>
            <p:ph type="pic" sz="quarter" idx="10" hasCustomPrompt="1"/>
          </p:nvPr>
        </p:nvSpPr>
        <p:spPr>
          <a:xfrm>
            <a:off x="3551676" y="1846124"/>
            <a:ext cx="8429232" cy="4053056"/>
          </a:xfrm>
        </p:spPr>
        <p:txBody>
          <a:bodyPr anchor="ctr"/>
          <a:lstStyle>
            <a:lvl1pPr algn="ctr">
              <a:defRPr>
                <a:solidFill>
                  <a:schemeClr val="bg1">
                    <a:lumMod val="50000"/>
                  </a:schemeClr>
                </a:solidFill>
              </a:defRPr>
            </a:lvl1pPr>
          </a:lstStyle>
          <a:p>
            <a:r>
              <a:rPr lang="en-US" dirty="0"/>
              <a:t>LOGO</a:t>
            </a:r>
          </a:p>
        </p:txBody>
      </p:sp>
    </p:spTree>
    <p:extLst>
      <p:ext uri="{BB962C8B-B14F-4D97-AF65-F5344CB8AC3E}">
        <p14:creationId xmlns:p14="http://schemas.microsoft.com/office/powerpoint/2010/main" val="4057128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4933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365760">
        <a:defRPr>
          <a:latin typeface="+mn-lt"/>
          <a:ea typeface="+mn-ea"/>
          <a:cs typeface="+mn-cs"/>
        </a:defRPr>
      </a:lvl2pPr>
      <a:lvl3pPr marL="731520">
        <a:defRPr>
          <a:latin typeface="+mn-lt"/>
          <a:ea typeface="+mn-ea"/>
          <a:cs typeface="+mn-cs"/>
        </a:defRPr>
      </a:lvl3pPr>
      <a:lvl4pPr marL="1097280">
        <a:defRPr>
          <a:latin typeface="+mn-lt"/>
          <a:ea typeface="+mn-ea"/>
          <a:cs typeface="+mn-cs"/>
        </a:defRPr>
      </a:lvl4pPr>
      <a:lvl5pPr marL="1463040">
        <a:defRPr>
          <a:latin typeface="+mn-lt"/>
          <a:ea typeface="+mn-ea"/>
          <a:cs typeface="+mn-cs"/>
        </a:defRPr>
      </a:lvl5pPr>
      <a:lvl6pPr marL="1828800">
        <a:defRPr>
          <a:latin typeface="+mn-lt"/>
          <a:ea typeface="+mn-ea"/>
          <a:cs typeface="+mn-cs"/>
        </a:defRPr>
      </a:lvl6pPr>
      <a:lvl7pPr marL="2194560">
        <a:defRPr>
          <a:latin typeface="+mn-lt"/>
          <a:ea typeface="+mn-ea"/>
          <a:cs typeface="+mn-cs"/>
        </a:defRPr>
      </a:lvl7pPr>
      <a:lvl8pPr marL="2560320">
        <a:defRPr>
          <a:latin typeface="+mn-lt"/>
          <a:ea typeface="+mn-ea"/>
          <a:cs typeface="+mn-cs"/>
        </a:defRPr>
      </a:lvl8pPr>
      <a:lvl9pPr marL="2926080">
        <a:defRPr>
          <a:latin typeface="+mn-lt"/>
          <a:ea typeface="+mn-ea"/>
          <a:cs typeface="+mn-cs"/>
        </a:defRPr>
      </a:lvl9pPr>
    </p:bodyStyle>
    <p:otherStyle>
      <a:lvl1pPr marL="0">
        <a:defRPr>
          <a:latin typeface="+mn-lt"/>
          <a:ea typeface="+mn-ea"/>
          <a:cs typeface="+mn-cs"/>
        </a:defRPr>
      </a:lvl1pPr>
      <a:lvl2pPr marL="365760">
        <a:defRPr>
          <a:latin typeface="+mn-lt"/>
          <a:ea typeface="+mn-ea"/>
          <a:cs typeface="+mn-cs"/>
        </a:defRPr>
      </a:lvl2pPr>
      <a:lvl3pPr marL="731520">
        <a:defRPr>
          <a:latin typeface="+mn-lt"/>
          <a:ea typeface="+mn-ea"/>
          <a:cs typeface="+mn-cs"/>
        </a:defRPr>
      </a:lvl3pPr>
      <a:lvl4pPr marL="1097280">
        <a:defRPr>
          <a:latin typeface="+mn-lt"/>
          <a:ea typeface="+mn-ea"/>
          <a:cs typeface="+mn-cs"/>
        </a:defRPr>
      </a:lvl4pPr>
      <a:lvl5pPr marL="1463040">
        <a:defRPr>
          <a:latin typeface="+mn-lt"/>
          <a:ea typeface="+mn-ea"/>
          <a:cs typeface="+mn-cs"/>
        </a:defRPr>
      </a:lvl5pPr>
      <a:lvl6pPr marL="1828800">
        <a:defRPr>
          <a:latin typeface="+mn-lt"/>
          <a:ea typeface="+mn-ea"/>
          <a:cs typeface="+mn-cs"/>
        </a:defRPr>
      </a:lvl6pPr>
      <a:lvl7pPr marL="2194560">
        <a:defRPr>
          <a:latin typeface="+mn-lt"/>
          <a:ea typeface="+mn-ea"/>
          <a:cs typeface="+mn-cs"/>
        </a:defRPr>
      </a:lvl7pPr>
      <a:lvl8pPr marL="2560320">
        <a:defRPr>
          <a:latin typeface="+mn-lt"/>
          <a:ea typeface="+mn-ea"/>
          <a:cs typeface="+mn-cs"/>
        </a:defRPr>
      </a:lvl8pPr>
      <a:lvl9pPr marL="29260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features/heartmonth/index.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c.gov/features/heartmonth/index.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open?id=18M2LVTxCU94y1N0SClqLTtBoWUCj9Pmm" TargetMode="External"/><Relationship Id="rId2" Type="http://schemas.openxmlformats.org/officeDocument/2006/relationships/hyperlink" Target="https://www.getsmartaboutafib.com/patient-stories"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open?id=18M2LVTxCU94y1N0SClqLTtBoWUCj9Pmm" TargetMode="External"/><Relationship Id="rId2" Type="http://schemas.openxmlformats.org/officeDocument/2006/relationships/hyperlink" Target="https://www.getsmartaboutafib.com/patient-stories"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etsmartaboutafib.com/symptom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etsmartaboutafib.com/catheter-ablation"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cdc.gov/stroke/signs_symptoms.ht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cdc.gov/stroke/signs_symptoms.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cdc.gov/stroke/signs_symptoms.ht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c.gov/features/heartmonth/index.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bloodpressure/healthy_living.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EAAC13-990F-417A-9940-329431763905}"/>
              </a:ext>
            </a:extLst>
          </p:cNvPr>
          <p:cNvSpPr txBox="1"/>
          <p:nvPr/>
        </p:nvSpPr>
        <p:spPr>
          <a:xfrm>
            <a:off x="3573708" y="1785952"/>
            <a:ext cx="7743039" cy="1975926"/>
          </a:xfrm>
          <a:prstGeom prst="rect">
            <a:avLst/>
          </a:prstGeom>
          <a:noFill/>
        </p:spPr>
        <p:txBody>
          <a:bodyPr wrap="square" rtlCol="0">
            <a:spAutoFit/>
          </a:bodyPr>
          <a:lstStyle/>
          <a:p>
            <a:pPr defTabSz="731520"/>
            <a:r>
              <a:rPr lang="en-US" sz="3600" b="1" dirty="0">
                <a:solidFill>
                  <a:prstClr val="black"/>
                </a:solidFill>
                <a:latin typeface="Arial" panose="020B0604020202020204" pitchFamily="34" charset="0"/>
                <a:cs typeface="Arial" panose="020B0604020202020204" pitchFamily="34" charset="0"/>
              </a:rPr>
              <a:t>AFib Toolkit Social Media Content: Patient-Facing</a:t>
            </a:r>
            <a:endParaRPr lang="en-US" sz="1600" dirty="0">
              <a:solidFill>
                <a:prstClr val="black"/>
              </a:solidFill>
              <a:latin typeface="Arial" panose="020B0604020202020204" pitchFamily="34" charset="0"/>
              <a:cs typeface="Arial" panose="020B0604020202020204" pitchFamily="34" charset="0"/>
            </a:endParaRPr>
          </a:p>
          <a:p>
            <a:pPr defTabSz="731520"/>
            <a:endParaRPr lang="en-US" sz="1440" dirty="0">
              <a:solidFill>
                <a:prstClr val="black"/>
              </a:solidFill>
              <a:latin typeface="Arial" panose="020B0604020202020204" pitchFamily="34" charset="0"/>
              <a:cs typeface="Arial" panose="020B0604020202020204" pitchFamily="34" charset="0"/>
            </a:endParaRPr>
          </a:p>
          <a:p>
            <a:pPr defTabSz="731520"/>
            <a:r>
              <a:rPr lang="en-US" sz="1200" i="1" dirty="0">
                <a:solidFill>
                  <a:prstClr val="black"/>
                </a:solidFill>
                <a:latin typeface="Arial" panose="020B0604020202020204" pitchFamily="34" charset="0"/>
                <a:cs typeface="Arial" panose="020B0604020202020204" pitchFamily="34" charset="0"/>
              </a:rPr>
              <a:t>This document provides proposed social copy and creative assets for Facebook and Twitter to help you boost your social media presence online and bring awareness to AFib and catheter ablation as a treatment option. Feel free to use this copy and/or customize it for your hospital/practice. </a:t>
            </a:r>
            <a:endParaRPr lang="en-US" sz="1050" i="1" dirty="0">
              <a:solidFill>
                <a:schemeClr val="bg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ED515F-B9FE-498F-BE3B-8AC4D6DDBF16}"/>
              </a:ext>
            </a:extLst>
          </p:cNvPr>
          <p:cNvSpPr txBox="1"/>
          <p:nvPr/>
        </p:nvSpPr>
        <p:spPr>
          <a:xfrm>
            <a:off x="3151382" y="5212623"/>
            <a:ext cx="8836486" cy="1631216"/>
          </a:xfrm>
          <a:prstGeom prst="rect">
            <a:avLst/>
          </a:prstGeom>
          <a:noFill/>
        </p:spPr>
        <p:txBody>
          <a:bodyPr wrap="square" rtlCol="0">
            <a:spAutoFit/>
          </a:bodyPr>
          <a:lstStyle/>
          <a:p>
            <a:r>
              <a:rPr lang="en-US" sz="1000" dirty="0">
                <a:solidFill>
                  <a:schemeClr val="bg1">
                    <a:lumMod val="65000"/>
                  </a:schemeClr>
                </a:solidFill>
              </a:rPr>
              <a:t>THERMOCOOL® Navigation Catheters are indicated for the treatment of drug refractory recurrent symptomatic paroxysmal atrial fibrillation, when used with CARTO® 3 Systems (excluding NAVISTAR® RMT THERMOCOOL® Catheter).</a:t>
            </a:r>
          </a:p>
          <a:p>
            <a:r>
              <a:rPr lang="en-US" sz="1000" dirty="0">
                <a:solidFill>
                  <a:schemeClr val="bg1">
                    <a:lumMod val="65000"/>
                  </a:schemeClr>
                </a:solidFill>
              </a:rPr>
              <a:t>As with any medical treatment, individual results may vary. Only a cardiologist or electrophysiologist can determine whether ablation is an appropriate course of treatment. There are potential risks including bleeding, swelling or bruising at the catheter insertion site, and infection. More serious complications are rare, which can include damage to the heart or blood vessels; blood clots (which may lead to stroke); heart attack, or death. These risks need to be discussed with your doctor and recovery takes time. The success of this procedure depends on many factors, including your physical condition and your body’s ability to tolerate the procedure. Use care in the selection of your doctors and hospital, based on their skill and experience.</a:t>
            </a:r>
          </a:p>
          <a:p>
            <a:r>
              <a:rPr lang="en-US" sz="1000" dirty="0">
                <a:solidFill>
                  <a:schemeClr val="bg1">
                    <a:lumMod val="65000"/>
                  </a:schemeClr>
                </a:solidFill>
              </a:rPr>
              <a:t>Important information: Prior to use, refer to the instructions for use supplied with this device for indications, contraindications, side effects, warnings and precautions. </a:t>
            </a:r>
          </a:p>
          <a:p>
            <a:r>
              <a:rPr lang="en-US" sz="1000" dirty="0">
                <a:solidFill>
                  <a:schemeClr val="bg1">
                    <a:lumMod val="65000"/>
                  </a:schemeClr>
                </a:solidFill>
              </a:rPr>
              <a:t>Caution: US law restricts this device to sale by or on the order of a physician</a:t>
            </a:r>
          </a:p>
          <a:p>
            <a:r>
              <a:rPr lang="en-US" sz="1000" dirty="0">
                <a:solidFill>
                  <a:schemeClr val="bg1">
                    <a:lumMod val="65000"/>
                  </a:schemeClr>
                </a:solidFill>
              </a:rPr>
              <a:t>©Biosense Webster, Inc. </a:t>
            </a:r>
            <a:r>
              <a:rPr lang="en-US" sz="1000">
                <a:solidFill>
                  <a:schemeClr val="bg1">
                    <a:lumMod val="65000"/>
                  </a:schemeClr>
                </a:solidFill>
              </a:rPr>
              <a:t>2020 120732-200415</a:t>
            </a:r>
            <a:endParaRPr lang="en-US" sz="1000" dirty="0">
              <a:solidFill>
                <a:schemeClr val="bg1">
                  <a:lumMod val="65000"/>
                </a:schemeClr>
              </a:solidFill>
            </a:endParaRPr>
          </a:p>
        </p:txBody>
      </p:sp>
    </p:spTree>
    <p:extLst>
      <p:ext uri="{BB962C8B-B14F-4D97-AF65-F5344CB8AC3E}">
        <p14:creationId xmlns:p14="http://schemas.microsoft.com/office/powerpoint/2010/main" val="7342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68996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Follow these simple steps to a healthier heart. Get active for #</a:t>
            </a:r>
            <a:r>
              <a:rPr lang="en-US" sz="1280" dirty="0" err="1">
                <a:solidFill>
                  <a:prstClr val="black"/>
                </a:solidFill>
                <a:latin typeface="Arial" panose="020B0604020202020204" pitchFamily="34" charset="0"/>
                <a:cs typeface="Arial" panose="020B0604020202020204" pitchFamily="34" charset="0"/>
              </a:rPr>
              <a:t>HeartHealthMonth</a:t>
            </a:r>
            <a:r>
              <a:rPr lang="en-US" sz="1280" dirty="0">
                <a:solidFill>
                  <a:prstClr val="black"/>
                </a:solidFill>
                <a:latin typeface="Arial" panose="020B0604020202020204" pitchFamily="34" charset="0"/>
                <a:cs typeface="Arial" panose="020B0604020202020204" pitchFamily="34" charset="0"/>
              </a:rPr>
              <a:t> and lower your risk for heart disease.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400" dirty="0">
                <a:hlinkClick r:id="rId2"/>
              </a:rPr>
              <a:t>https://www.cdc.gov/features/heartmonth/index.html</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12" name="Picture 11" descr="A close up of a sign&#10;&#10;Description automatically generated">
            <a:extLst>
              <a:ext uri="{FF2B5EF4-FFF2-40B4-BE49-F238E27FC236}">
                <a16:creationId xmlns:a16="http://schemas.microsoft.com/office/drawing/2014/main" id="{BCC4FD12-B1D4-E445-97A2-225D051A9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72" y="1847088"/>
            <a:ext cx="8430768" cy="4742307"/>
          </a:xfrm>
          <a:prstGeom prst="rect">
            <a:avLst/>
          </a:prstGeom>
        </p:spPr>
      </p:pic>
    </p:spTree>
    <p:extLst>
      <p:ext uri="{BB962C8B-B14F-4D97-AF65-F5344CB8AC3E}">
        <p14:creationId xmlns:p14="http://schemas.microsoft.com/office/powerpoint/2010/main" val="256056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443746"/>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Follow these simple steps to a healthier heart. Get active for #</a:t>
            </a:r>
            <a:r>
              <a:rPr lang="en-US" sz="1280" dirty="0" err="1">
                <a:solidFill>
                  <a:prstClr val="black"/>
                </a:solidFill>
                <a:latin typeface="Arial" panose="020B0604020202020204" pitchFamily="34" charset="0"/>
                <a:cs typeface="Arial" panose="020B0604020202020204" pitchFamily="34" charset="0"/>
              </a:rPr>
              <a:t>HeartHealthMonth</a:t>
            </a:r>
            <a:r>
              <a:rPr lang="en-US" sz="1280" dirty="0">
                <a:solidFill>
                  <a:prstClr val="black"/>
                </a:solidFill>
                <a:latin typeface="Arial" panose="020B0604020202020204" pitchFamily="34" charset="0"/>
                <a:cs typeface="Arial" panose="020B0604020202020204" pitchFamily="34" charset="0"/>
              </a:rPr>
              <a:t> and lower your risk for heart disease.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00" dirty="0">
                <a:hlinkClick r:id="rId2"/>
              </a:rPr>
              <a:t>https://www.cdc.gov/features/heartmonth/index.html</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16" name="Picture 15" descr="A picture containing food&#10;&#10;Description automatically generated">
            <a:extLst>
              <a:ext uri="{FF2B5EF4-FFF2-40B4-BE49-F238E27FC236}">
                <a16:creationId xmlns:a16="http://schemas.microsoft.com/office/drawing/2014/main" id="{626D5031-2C3D-AB49-8152-3196251EF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72" y="1847088"/>
            <a:ext cx="8430768" cy="4742307"/>
          </a:xfrm>
          <a:prstGeom prst="rect">
            <a:avLst/>
          </a:prstGeom>
        </p:spPr>
      </p:pic>
    </p:spTree>
    <p:extLst>
      <p:ext uri="{BB962C8B-B14F-4D97-AF65-F5344CB8AC3E}">
        <p14:creationId xmlns:p14="http://schemas.microsoft.com/office/powerpoint/2010/main" val="33259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45605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If untreated, #</a:t>
            </a:r>
            <a:r>
              <a:rPr lang="en-US" sz="1280" dirty="0" err="1">
                <a:solidFill>
                  <a:prstClr val="black"/>
                </a:solidFill>
                <a:latin typeface="Arial" panose="020B0604020202020204" pitchFamily="34" charset="0"/>
                <a:cs typeface="Arial" panose="020B0604020202020204" pitchFamily="34" charset="0"/>
              </a:rPr>
              <a:t>AFib</a:t>
            </a:r>
            <a:r>
              <a:rPr lang="en-US" sz="1280" dirty="0">
                <a:solidFill>
                  <a:prstClr val="black"/>
                </a:solidFill>
                <a:latin typeface="Arial" panose="020B0604020202020204" pitchFamily="34" charset="0"/>
                <a:cs typeface="Arial" panose="020B0604020202020204" pitchFamily="34" charset="0"/>
              </a:rPr>
              <a:t> can increase your risk of having a stroke five-fold. Learn more about </a:t>
            </a:r>
            <a:r>
              <a:rPr lang="en-US" sz="1280" dirty="0" err="1">
                <a:solidFill>
                  <a:prstClr val="black"/>
                </a:solidFill>
                <a:latin typeface="Arial" panose="020B0604020202020204" pitchFamily="34" charset="0"/>
                <a:cs typeface="Arial" panose="020B0604020202020204" pitchFamily="34" charset="0"/>
              </a:rPr>
              <a:t>AFib</a:t>
            </a:r>
            <a:r>
              <a:rPr lang="en-US" sz="1280" dirty="0">
                <a:solidFill>
                  <a:prstClr val="black"/>
                </a:solidFill>
                <a:latin typeface="Arial" panose="020B0604020202020204" pitchFamily="34" charset="0"/>
                <a:cs typeface="Arial" panose="020B0604020202020204" pitchFamily="34" charset="0"/>
              </a:rPr>
              <a:t> symptoms so you can get the help you need. </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a:extLst>
              <a:ext uri="{FF2B5EF4-FFF2-40B4-BE49-F238E27FC236}">
                <a16:creationId xmlns:a16="http://schemas.microsoft.com/office/drawing/2014/main" id="{6E929054-39F3-43F2-8C2A-00FE162D9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676" y="1843916"/>
            <a:ext cx="8430768" cy="4055264"/>
          </a:xfrm>
          <a:prstGeom prst="rect">
            <a:avLst/>
          </a:prstGeom>
        </p:spPr>
      </p:pic>
    </p:spTree>
    <p:extLst>
      <p:ext uri="{BB962C8B-B14F-4D97-AF65-F5344CB8AC3E}">
        <p14:creationId xmlns:p14="http://schemas.microsoft.com/office/powerpoint/2010/main" val="184039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259080"/>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Each year, more than 130,000 deaths are caused from #AFib. This number is way too high when there are treatments to help.</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7" name="Picture Placeholder 6">
            <a:extLst>
              <a:ext uri="{FF2B5EF4-FFF2-40B4-BE49-F238E27FC236}">
                <a16:creationId xmlns:a16="http://schemas.microsoft.com/office/drawing/2014/main" id="{95A9C12D-DA21-488F-9D43-C039D19C591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 b="23"/>
          <a:stretch>
            <a:fillRect/>
          </a:stretch>
        </p:blipFill>
        <p:spPr/>
      </p:pic>
    </p:spTree>
    <p:extLst>
      <p:ext uri="{BB962C8B-B14F-4D97-AF65-F5344CB8AC3E}">
        <p14:creationId xmlns:p14="http://schemas.microsoft.com/office/powerpoint/2010/main" val="138234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259080"/>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#AFib can be detrimental to an individual’s quality of life. Hear from real patients how catheter ablation helped change this.</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https://www.getsmartaboutafib.com/patient-stories</a:t>
            </a:r>
            <a:r>
              <a:rPr lang="en-US" sz="1280" dirty="0">
                <a:solidFill>
                  <a:prstClr val="black"/>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VIDEO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(Click </a:t>
            </a:r>
            <a:r>
              <a:rPr lang="en-US" sz="1440" dirty="0">
                <a:solidFill>
                  <a:prstClr val="black"/>
                </a:solidFill>
                <a:latin typeface="Arial" panose="020B0604020202020204" pitchFamily="34" charset="0"/>
                <a:cs typeface="Arial" panose="020B0604020202020204" pitchFamily="34" charset="0"/>
                <a:hlinkClick r:id="rId3"/>
              </a:rPr>
              <a:t>link</a:t>
            </a:r>
            <a:r>
              <a:rPr lang="en-US" sz="1440" dirty="0">
                <a:solidFill>
                  <a:prstClr val="black"/>
                </a:solidFill>
                <a:latin typeface="Arial" panose="020B0604020202020204" pitchFamily="34" charset="0"/>
                <a:cs typeface="Arial" panose="020B0604020202020204" pitchFamily="34" charset="0"/>
              </a:rPr>
              <a:t> to download video)</a:t>
            </a:r>
          </a:p>
        </p:txBody>
      </p:sp>
      <p:pic>
        <p:nvPicPr>
          <p:cNvPr id="9" name="Picture 8">
            <a:extLst>
              <a:ext uri="{FF2B5EF4-FFF2-40B4-BE49-F238E27FC236}">
                <a16:creationId xmlns:a16="http://schemas.microsoft.com/office/drawing/2014/main" id="{C33DEA33-8D6E-484A-96AB-B445EB60F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306" y="1719775"/>
            <a:ext cx="7682331" cy="4305753"/>
          </a:xfrm>
          <a:prstGeom prst="rect">
            <a:avLst/>
          </a:prstGeom>
        </p:spPr>
      </p:pic>
      <p:pic>
        <p:nvPicPr>
          <p:cNvPr id="7" name="Picture 6" descr="Image result for play icon">
            <a:extLst>
              <a:ext uri="{FF2B5EF4-FFF2-40B4-BE49-F238E27FC236}">
                <a16:creationId xmlns:a16="http://schemas.microsoft.com/office/drawing/2014/main" id="{A0417BB8-8350-4007-8928-7DC67562380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950608" y="3053593"/>
            <a:ext cx="1579936" cy="157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6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45605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While the most common symptom of #AFib is a quivering heartbeat, others are more subtle. Watch to hear patients share their diagnosis story.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https://www.getsmartaboutafib.com/patient-stories</a:t>
            </a:r>
            <a:r>
              <a:rPr lang="en-US" sz="1280" dirty="0">
                <a:solidFill>
                  <a:prstClr val="black"/>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VIDEO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(Click </a:t>
            </a:r>
            <a:r>
              <a:rPr lang="en-US" sz="1440" dirty="0">
                <a:solidFill>
                  <a:prstClr val="black"/>
                </a:solidFill>
                <a:latin typeface="Arial" panose="020B0604020202020204" pitchFamily="34" charset="0"/>
                <a:cs typeface="Arial" panose="020B0604020202020204" pitchFamily="34" charset="0"/>
                <a:hlinkClick r:id="rId3"/>
              </a:rPr>
              <a:t>link</a:t>
            </a:r>
            <a:r>
              <a:rPr lang="en-US" sz="1440" dirty="0">
                <a:solidFill>
                  <a:prstClr val="black"/>
                </a:solidFill>
                <a:latin typeface="Arial" panose="020B0604020202020204" pitchFamily="34" charset="0"/>
                <a:cs typeface="Arial" panose="020B0604020202020204" pitchFamily="34" charset="0"/>
              </a:rPr>
              <a:t> to download video)</a:t>
            </a:r>
          </a:p>
        </p:txBody>
      </p:sp>
      <p:pic>
        <p:nvPicPr>
          <p:cNvPr id="9" name="Picture 8">
            <a:extLst>
              <a:ext uri="{FF2B5EF4-FFF2-40B4-BE49-F238E27FC236}">
                <a16:creationId xmlns:a16="http://schemas.microsoft.com/office/drawing/2014/main" id="{C33DEA33-8D6E-484A-96AB-B445EB60F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306" y="1719775"/>
            <a:ext cx="7682331" cy="4305753"/>
          </a:xfrm>
          <a:prstGeom prst="rect">
            <a:avLst/>
          </a:prstGeom>
        </p:spPr>
      </p:pic>
      <p:pic>
        <p:nvPicPr>
          <p:cNvPr id="8" name="Picture 6" descr="Image result for play icon">
            <a:extLst>
              <a:ext uri="{FF2B5EF4-FFF2-40B4-BE49-F238E27FC236}">
                <a16:creationId xmlns:a16="http://schemas.microsoft.com/office/drawing/2014/main" id="{0FAE2A40-1ED7-48D9-B13A-971DA27BE90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950608" y="3053593"/>
            <a:ext cx="1579936" cy="157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0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062103"/>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Do you know what #AFib is and why detection is important? Get educated this #</a:t>
            </a:r>
            <a:r>
              <a:rPr lang="en-US" sz="1280" dirty="0" err="1">
                <a:solidFill>
                  <a:prstClr val="black"/>
                </a:solidFill>
                <a:latin typeface="Arial" panose="020B0604020202020204" pitchFamily="34" charset="0"/>
                <a:cs typeface="Arial" panose="020B0604020202020204" pitchFamily="34" charset="0"/>
              </a:rPr>
              <a:t>AFibAwarenesMonth</a:t>
            </a:r>
            <a:r>
              <a:rPr lang="en-US" sz="1280" dirty="0">
                <a:solidFill>
                  <a:prstClr val="black"/>
                </a:solidFill>
                <a:latin typeface="Arial" panose="020B0604020202020204" pitchFamily="34" charset="0"/>
                <a:cs typeface="Arial" panose="020B0604020202020204" pitchFamily="34" charset="0"/>
              </a:rPr>
              <a:t>!</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20" name="Picture Placeholder 19" descr="A hand holding up a sign&#10;&#10;Description automatically generated">
            <a:extLst>
              <a:ext uri="{FF2B5EF4-FFF2-40B4-BE49-F238E27FC236}">
                <a16:creationId xmlns:a16="http://schemas.microsoft.com/office/drawing/2014/main" id="{6EC6355E-3C9C-004E-9205-E91EEEDDC9A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89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062103"/>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#DYK #AFib effects more than 33 M people worldwide? Get smart this #</a:t>
            </a:r>
            <a:r>
              <a:rPr lang="en-US" sz="1280" dirty="0" err="1">
                <a:solidFill>
                  <a:prstClr val="black"/>
                </a:solidFill>
                <a:latin typeface="Arial" panose="020B0604020202020204" pitchFamily="34" charset="0"/>
                <a:cs typeface="Arial" panose="020B0604020202020204" pitchFamily="34" charset="0"/>
              </a:rPr>
              <a:t>AFibAwareness</a:t>
            </a:r>
            <a:r>
              <a:rPr lang="en-US" sz="1280" dirty="0">
                <a:solidFill>
                  <a:prstClr val="black"/>
                </a:solidFill>
                <a:latin typeface="Arial" panose="020B0604020202020204" pitchFamily="34" charset="0"/>
                <a:cs typeface="Arial" panose="020B0604020202020204" pitchFamily="34" charset="0"/>
              </a:rPr>
              <a:t> Month!</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Placeholder 2" descr="A screenshot of a cell phone&#10;&#10;Description automatically generated">
            <a:extLst>
              <a:ext uri="{FF2B5EF4-FFF2-40B4-BE49-F238E27FC236}">
                <a16:creationId xmlns:a16="http://schemas.microsoft.com/office/drawing/2014/main" id="{F253047A-8474-9F4D-847B-66F6D8A7CBC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3879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3046988"/>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A common symptom of #AFib is a quivering heartbeat but others include fatigue, dizziness, and shortness of breath. Learn more about treatment options like catheter ablation.</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https://www.getsmartaboutafib.com/symptoms</a:t>
            </a:r>
            <a:r>
              <a:rPr lang="en-US" sz="1280" dirty="0">
                <a:solidFill>
                  <a:prstClr val="black"/>
                </a:solidFill>
                <a:latin typeface="Arial" panose="020B0604020202020204" pitchFamily="34" charset="0"/>
                <a:cs typeface="Arial" panose="020B0604020202020204" pitchFamily="34" charset="0"/>
              </a:rPr>
              <a:t>]</a:t>
            </a:r>
          </a:p>
          <a:p>
            <a:pPr defTabSz="731520"/>
            <a:endParaRPr lang="en-US" sz="128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5" name="Picture Placeholder 4">
            <a:extLst>
              <a:ext uri="{FF2B5EF4-FFF2-40B4-BE49-F238E27FC236}">
                <a16:creationId xmlns:a16="http://schemas.microsoft.com/office/drawing/2014/main" id="{0BCDF167-7CAA-431A-B31D-6D358AA023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 b="23"/>
          <a:stretch>
            <a:fillRect/>
          </a:stretch>
        </p:blipFill>
        <p:spPr/>
      </p:pic>
    </p:spTree>
    <p:extLst>
      <p:ext uri="{BB962C8B-B14F-4D97-AF65-F5344CB8AC3E}">
        <p14:creationId xmlns:p14="http://schemas.microsoft.com/office/powerpoint/2010/main" val="346806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850011"/>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Catheter ablation has been proven to effectively help many people living with #AFib. Talk to your cardiologist to learn more or find an electrophysiologist in your area:</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https://www.getsmartaboutafib.com/catheter-ablation</a:t>
            </a:r>
            <a:r>
              <a:rPr lang="en-US" sz="1280" dirty="0">
                <a:solidFill>
                  <a:prstClr val="black"/>
                </a:solidFill>
                <a:latin typeface="Arial" panose="020B0604020202020204" pitchFamily="34" charset="0"/>
                <a:cs typeface="Arial" panose="020B0604020202020204" pitchFamily="34" charset="0"/>
              </a:rPr>
              <a:t>]</a:t>
            </a:r>
          </a:p>
          <a:p>
            <a:pPr defTabSz="731520"/>
            <a:endParaRPr lang="en-US" sz="128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Placeholder 2" descr="A picture containing person, tennis, man, building&#10;&#10;Description automatically generated">
            <a:extLst>
              <a:ext uri="{FF2B5EF4-FFF2-40B4-BE49-F238E27FC236}">
                <a16:creationId xmlns:a16="http://schemas.microsoft.com/office/drawing/2014/main" id="{C06F5AFC-C18D-8641-9A97-B6FE1AC1B03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16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3533275"/>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 patients have a high risk of stroke and other cardiac events. Talk to your electrophysiologist today about your risk for </a:t>
            </a:r>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 and stroke.</a:t>
            </a:r>
            <a:endParaRPr lang="en-US" sz="140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https://</a:t>
            </a:r>
            <a:r>
              <a:rPr lang="en-US" sz="1280" dirty="0" err="1">
                <a:solidFill>
                  <a:prstClr val="black"/>
                </a:solidFill>
                <a:latin typeface="Arial" panose="020B0604020202020204" pitchFamily="34" charset="0"/>
                <a:cs typeface="Arial" panose="020B0604020202020204" pitchFamily="34" charset="0"/>
              </a:rPr>
              <a:t>www.getsmartaboutafib.com</a:t>
            </a:r>
            <a:r>
              <a:rPr lang="en-US" sz="1280" dirty="0">
                <a:solidFill>
                  <a:prstClr val="black"/>
                </a:solidFill>
                <a:latin typeface="Arial" panose="020B0604020202020204" pitchFamily="34" charset="0"/>
                <a:cs typeface="Arial" panose="020B0604020202020204" pitchFamily="34" charset="0"/>
              </a:rPr>
              <a:t>/] </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000" dirty="0">
                <a:solidFill>
                  <a:prstClr val="black"/>
                </a:solidFill>
                <a:latin typeface="Arial" panose="020B0604020202020204" pitchFamily="34" charset="0"/>
                <a:cs typeface="Arial" panose="020B0604020202020204" pitchFamily="34" charset="0"/>
              </a:rPr>
              <a:t>REF: </a:t>
            </a:r>
            <a:r>
              <a:rPr lang="en-US" sz="1000" dirty="0" err="1">
                <a:solidFill>
                  <a:prstClr val="black"/>
                </a:solidFill>
                <a:latin typeface="Arial" panose="020B0604020202020204" pitchFamily="34" charset="0"/>
                <a:cs typeface="Arial" panose="020B0604020202020204" pitchFamily="34" charset="0"/>
              </a:rPr>
              <a:t>Odutayo</a:t>
            </a:r>
            <a:r>
              <a:rPr lang="en-US" sz="1000" dirty="0">
                <a:solidFill>
                  <a:prstClr val="black"/>
                </a:solidFill>
                <a:latin typeface="Arial" panose="020B0604020202020204" pitchFamily="34" charset="0"/>
                <a:cs typeface="Arial" panose="020B0604020202020204" pitchFamily="34" charset="0"/>
              </a:rPr>
              <a:t> A, Wong CX, Hsiao AJ, Hopewell S, Altman DG et al. (2016) Atrial fibrillation and risks of cardiovascular disease, renal disease, and death: systematic review and meta‐ analysis. </a:t>
            </a:r>
            <a:r>
              <a:rPr lang="en-US" sz="1000" dirty="0" err="1">
                <a:solidFill>
                  <a:prstClr val="black"/>
                </a:solidFill>
                <a:latin typeface="Arial" panose="020B0604020202020204" pitchFamily="34" charset="0"/>
                <a:cs typeface="Arial" panose="020B0604020202020204" pitchFamily="34" charset="0"/>
              </a:rPr>
              <a:t>Bmj</a:t>
            </a:r>
            <a:r>
              <a:rPr lang="en-US" sz="1000" dirty="0">
                <a:solidFill>
                  <a:prstClr val="black"/>
                </a:solidFill>
                <a:latin typeface="Arial" panose="020B0604020202020204" pitchFamily="34" charset="0"/>
                <a:cs typeface="Arial" panose="020B0604020202020204" pitchFamily="34" charset="0"/>
              </a:rPr>
              <a:t> 354 i4482</a:t>
            </a:r>
          </a:p>
          <a:p>
            <a:pPr defTabSz="731520"/>
            <a:endParaRPr lang="en-US" sz="1000" i="1"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descr="A picture containing food, drawing&#10;&#10;Description automatically generated">
            <a:extLst>
              <a:ext uri="{FF2B5EF4-FFF2-40B4-BE49-F238E27FC236}">
                <a16:creationId xmlns:a16="http://schemas.microsoft.com/office/drawing/2014/main" id="{5D66751C-F827-864C-894E-ACB61ABBA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08" y="2064649"/>
            <a:ext cx="7620000" cy="3987800"/>
          </a:xfrm>
          <a:prstGeom prst="rect">
            <a:avLst/>
          </a:prstGeom>
        </p:spPr>
      </p:pic>
    </p:spTree>
    <p:extLst>
      <p:ext uri="{BB962C8B-B14F-4D97-AF65-F5344CB8AC3E}">
        <p14:creationId xmlns:p14="http://schemas.microsoft.com/office/powerpoint/2010/main" val="6512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850011"/>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#DYK nearly half of #AFib patients still experience symptoms when using drug therapy. Often, catheter ablation, a procedure we do at [INSERT CLINIC], can be more effective in treating #AFib. Learn more: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Placeholder 2">
            <a:extLst>
              <a:ext uri="{FF2B5EF4-FFF2-40B4-BE49-F238E27FC236}">
                <a16:creationId xmlns:a16="http://schemas.microsoft.com/office/drawing/2014/main" id="{83FD0FEF-5CFD-2145-8C70-F17C62BEC8E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4" b="4"/>
          <a:stretch>
            <a:fillRect/>
          </a:stretch>
        </p:blipFill>
        <p:spPr/>
      </p:pic>
    </p:spTree>
    <p:extLst>
      <p:ext uri="{BB962C8B-B14F-4D97-AF65-F5344CB8AC3E}">
        <p14:creationId xmlns:p14="http://schemas.microsoft.com/office/powerpoint/2010/main" val="192493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356740" y="805551"/>
            <a:ext cx="6901953" cy="1384995"/>
          </a:xfrm>
          <a:prstGeom prst="rect">
            <a:avLst/>
          </a:prstGeom>
        </p:spPr>
        <p:txBody>
          <a:bodyPr wrap="square">
            <a:spAutoFit/>
          </a:bodyPr>
          <a:lstStyle/>
          <a:p>
            <a:pPr defTabSz="731520"/>
            <a:r>
              <a:rPr lang="en-US" sz="1400" b="1" dirty="0">
                <a:solidFill>
                  <a:prstClr val="black"/>
                </a:solidFill>
                <a:latin typeface="Arial" panose="020B0604020202020204" pitchFamily="34" charset="0"/>
                <a:cs typeface="Arial" panose="020B0604020202020204" pitchFamily="34" charset="0"/>
              </a:rPr>
              <a:t>COPY:</a:t>
            </a: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Catheter ablation is a procedure targeting areas of the heart that generate faulty electrical pulses that cause #AFib. Interested in this procedure? Learn more:</a:t>
            </a:r>
            <a:endParaRPr lang="en-US" sz="1400" b="1" dirty="0">
              <a:solidFill>
                <a:prstClr val="black"/>
              </a:solidFill>
              <a:latin typeface="Arial" panose="020B0604020202020204" pitchFamily="34" charset="0"/>
              <a:cs typeface="Arial" panose="020B0604020202020204" pitchFamily="34" charset="0"/>
            </a:endParaRP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[LINK: </a:t>
            </a:r>
            <a:r>
              <a:rPr lang="en-US" sz="1400" dirty="0">
                <a:solidFill>
                  <a:prstClr val="black"/>
                </a:solidFill>
                <a:latin typeface="Arial" panose="020B0604020202020204" pitchFamily="34" charset="0"/>
                <a:cs typeface="Arial" panose="020B0604020202020204" pitchFamily="34" charset="0"/>
                <a:hlinkClick r:id="rId2"/>
              </a:rPr>
              <a:t>https://www.getsmartaboutafib.com/what-is-afib</a:t>
            </a:r>
            <a:r>
              <a:rPr lang="en-US" sz="1400" dirty="0">
                <a:solidFill>
                  <a:prstClr val="black"/>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8ACC96B5-2E2A-E84D-9F95-E7EE89A6C4D7}"/>
              </a:ext>
            </a:extLst>
          </p:cNvPr>
          <p:cNvSpPr txBox="1"/>
          <p:nvPr/>
        </p:nvSpPr>
        <p:spPr>
          <a:xfrm>
            <a:off x="3356740" y="2598698"/>
            <a:ext cx="6422500" cy="313932"/>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TWITTER IMAGE - NONE</a:t>
            </a:r>
            <a:endParaRPr lang="en-US" sz="12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4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45605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Catheter ablation procedures to treat #AFib are on the rise. </a:t>
            </a:r>
            <a:r>
              <a:rPr lang="en-US" sz="1280" dirty="0">
                <a:solidFill>
                  <a:srgbClr val="FF0000"/>
                </a:solidFill>
                <a:latin typeface="Arial" panose="020B0604020202020204" pitchFamily="34" charset="0"/>
                <a:cs typeface="Arial" panose="020B0604020202020204" pitchFamily="34" charset="0"/>
              </a:rPr>
              <a:t>[INSERT CLINIC] </a:t>
            </a:r>
            <a:r>
              <a:rPr lang="en-US" sz="1280" dirty="0">
                <a:solidFill>
                  <a:prstClr val="black"/>
                </a:solidFill>
                <a:latin typeface="Arial" panose="020B0604020202020204" pitchFamily="34" charset="0"/>
                <a:cs typeface="Arial" panose="020B0604020202020204" pitchFamily="34" charset="0"/>
              </a:rPr>
              <a:t>has been doing this procedure for </a:t>
            </a:r>
            <a:r>
              <a:rPr lang="en-US" sz="1280" dirty="0">
                <a:solidFill>
                  <a:srgbClr val="FF0000"/>
                </a:solidFill>
                <a:latin typeface="Arial" panose="020B0604020202020204" pitchFamily="34" charset="0"/>
                <a:cs typeface="Arial" panose="020B0604020202020204" pitchFamily="34" charset="0"/>
              </a:rPr>
              <a:t>X</a:t>
            </a:r>
            <a:r>
              <a:rPr lang="en-US" sz="1280" dirty="0">
                <a:solidFill>
                  <a:prstClr val="black"/>
                </a:solidFill>
                <a:latin typeface="Arial" panose="020B0604020202020204" pitchFamily="34" charset="0"/>
                <a:cs typeface="Arial" panose="020B0604020202020204" pitchFamily="34" charset="0"/>
              </a:rPr>
              <a:t> years. Learn more: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2"/>
              </a:rPr>
              <a:t>https://www.getsmartaboutafib.com/what-is-afib</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Placeholder 2" descr="A person holding a bicycle&#10;&#10;Description automatically generated">
            <a:extLst>
              <a:ext uri="{FF2B5EF4-FFF2-40B4-BE49-F238E27FC236}">
                <a16:creationId xmlns:a16="http://schemas.microsoft.com/office/drawing/2014/main" id="{7FA5C834-CFF9-0147-BB38-04B2092C381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203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437042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b="1" dirty="0">
                <a:solidFill>
                  <a:prstClr val="black"/>
                </a:solidFill>
                <a:latin typeface="Arial" panose="020B0604020202020204" pitchFamily="34" charset="0"/>
                <a:cs typeface="Arial" panose="020B0604020202020204" pitchFamily="34" charset="0"/>
              </a:rPr>
              <a:t>Many patients are unaware of their </a:t>
            </a:r>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 until they suffer a stroke. Talk to a skilled electrophysiologist today about your risks form </a:t>
            </a:r>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[LINK: https://</a:t>
            </a:r>
            <a:r>
              <a:rPr lang="en-US" sz="1400" dirty="0" err="1">
                <a:solidFill>
                  <a:prstClr val="black"/>
                </a:solidFill>
                <a:latin typeface="Arial" panose="020B0604020202020204" pitchFamily="34" charset="0"/>
                <a:cs typeface="Arial" panose="020B0604020202020204" pitchFamily="34" charset="0"/>
              </a:rPr>
              <a:t>www.getsmartaboutafib.com</a:t>
            </a:r>
            <a:r>
              <a:rPr lang="en-US" sz="1400" dirty="0">
                <a:solidFill>
                  <a:prstClr val="black"/>
                </a:solidFill>
                <a:latin typeface="Arial" panose="020B0604020202020204" pitchFamily="34" charset="0"/>
                <a:cs typeface="Arial" panose="020B0604020202020204" pitchFamily="34" charset="0"/>
              </a:rPr>
              <a:t>/] </a:t>
            </a: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endParaRPr lang="en-US" sz="1000" dirty="0">
              <a:solidFill>
                <a:prstClr val="black"/>
              </a:solidFill>
              <a:latin typeface="Arial" panose="020B0604020202020204" pitchFamily="34" charset="0"/>
              <a:cs typeface="Arial" panose="020B0604020202020204" pitchFamily="34" charset="0"/>
            </a:endParaRPr>
          </a:p>
          <a:p>
            <a:pPr defTabSz="731520"/>
            <a:r>
              <a:rPr lang="en-US" sz="1000" dirty="0">
                <a:solidFill>
                  <a:prstClr val="black"/>
                </a:solidFill>
                <a:latin typeface="Arial" panose="020B0604020202020204" pitchFamily="34" charset="0"/>
                <a:cs typeface="Arial" panose="020B0604020202020204" pitchFamily="34" charset="0"/>
              </a:rPr>
              <a:t>REF: </a:t>
            </a:r>
            <a:r>
              <a:rPr lang="en-US" sz="1000" dirty="0" err="1">
                <a:solidFill>
                  <a:prstClr val="black"/>
                </a:solidFill>
                <a:latin typeface="Arial" panose="020B0604020202020204" pitchFamily="34" charset="0"/>
                <a:cs typeface="Arial" panose="020B0604020202020204" pitchFamily="34" charset="0"/>
              </a:rPr>
              <a:t>Boriani</a:t>
            </a:r>
            <a:r>
              <a:rPr lang="en-US" sz="1000" dirty="0">
                <a:solidFill>
                  <a:prstClr val="black"/>
                </a:solidFill>
                <a:latin typeface="Arial" panose="020B0604020202020204" pitchFamily="34" charset="0"/>
                <a:cs typeface="Arial" panose="020B0604020202020204" pitchFamily="34" charset="0"/>
              </a:rPr>
              <a:t> G, Laroche C, </a:t>
            </a:r>
            <a:r>
              <a:rPr lang="en-US" sz="1000" dirty="0" err="1">
                <a:solidFill>
                  <a:prstClr val="black"/>
                </a:solidFill>
                <a:latin typeface="Arial" panose="020B0604020202020204" pitchFamily="34" charset="0"/>
                <a:cs typeface="Arial" panose="020B0604020202020204" pitchFamily="34" charset="0"/>
              </a:rPr>
              <a:t>Diemberger</a:t>
            </a:r>
            <a:r>
              <a:rPr lang="en-US" sz="1000" dirty="0">
                <a:solidFill>
                  <a:prstClr val="black"/>
                </a:solidFill>
                <a:latin typeface="Arial" panose="020B0604020202020204" pitchFamily="34" charset="0"/>
                <a:cs typeface="Arial" panose="020B0604020202020204" pitchFamily="34" charset="0"/>
              </a:rPr>
              <a:t> I, </a:t>
            </a:r>
            <a:r>
              <a:rPr lang="en-US" sz="1000" dirty="0" err="1">
                <a:solidFill>
                  <a:prstClr val="black"/>
                </a:solidFill>
                <a:latin typeface="Arial" panose="020B0604020202020204" pitchFamily="34" charset="0"/>
                <a:cs typeface="Arial" panose="020B0604020202020204" pitchFamily="34" charset="0"/>
              </a:rPr>
              <a:t>Fantecchi</a:t>
            </a:r>
            <a:r>
              <a:rPr lang="en-US" sz="1000" dirty="0">
                <a:solidFill>
                  <a:prstClr val="black"/>
                </a:solidFill>
                <a:latin typeface="Arial" panose="020B0604020202020204" pitchFamily="34" charset="0"/>
                <a:cs typeface="Arial" panose="020B0604020202020204" pitchFamily="34" charset="0"/>
              </a:rPr>
              <a:t> E, Popescu MI et al. (2015) Asymptomatic atrial fibrillation: clinical correlates, management, and outcomes in the EORP‐ AF Pilot General Registry. Am J Med 128 (5): 509‐518 e502.</a:t>
            </a: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descr="A picture containing drawing&#10;&#10;Description automatically generated">
            <a:extLst>
              <a:ext uri="{FF2B5EF4-FFF2-40B4-BE49-F238E27FC236}">
                <a16:creationId xmlns:a16="http://schemas.microsoft.com/office/drawing/2014/main" id="{3FC19023-B15A-5041-8DEF-F97C6FB1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08" y="2101120"/>
            <a:ext cx="7620000" cy="3987800"/>
          </a:xfrm>
          <a:prstGeom prst="rect">
            <a:avLst/>
          </a:prstGeom>
        </p:spPr>
      </p:pic>
    </p:spTree>
    <p:extLst>
      <p:ext uri="{BB962C8B-B14F-4D97-AF65-F5344CB8AC3E}">
        <p14:creationId xmlns:p14="http://schemas.microsoft.com/office/powerpoint/2010/main" val="310605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3773341"/>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 is responsible for up to a fifth of all strokes in the US, don’t you think it’s time to talk to your electrophysiologist about </a:t>
            </a:r>
            <a:r>
              <a:rPr lang="en-US" sz="1280" b="1" dirty="0" err="1">
                <a:solidFill>
                  <a:prstClr val="black"/>
                </a:solidFill>
                <a:latin typeface="Arial" panose="020B0604020202020204" pitchFamily="34" charset="0"/>
                <a:cs typeface="Arial" panose="020B0604020202020204" pitchFamily="34" charset="0"/>
              </a:rPr>
              <a:t>Afib</a:t>
            </a:r>
            <a:r>
              <a:rPr lang="en-US" sz="1280" b="1" dirty="0">
                <a:solidFill>
                  <a:prstClr val="black"/>
                </a:solidFill>
                <a:latin typeface="Arial" panose="020B0604020202020204" pitchFamily="34" charset="0"/>
                <a:cs typeface="Arial" panose="020B0604020202020204" pitchFamily="34" charset="0"/>
              </a:rPr>
              <a:t> and Stroke risk?</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https://</a:t>
            </a:r>
            <a:r>
              <a:rPr lang="en-US" sz="1280" dirty="0" err="1">
                <a:solidFill>
                  <a:prstClr val="black"/>
                </a:solidFill>
                <a:latin typeface="Arial" panose="020B0604020202020204" pitchFamily="34" charset="0"/>
                <a:cs typeface="Arial" panose="020B0604020202020204" pitchFamily="34" charset="0"/>
              </a:rPr>
              <a:t>www.getsmartaboutafib.com</a:t>
            </a:r>
            <a:r>
              <a:rPr lang="en-US" sz="1280" dirty="0">
                <a:solidFill>
                  <a:prstClr val="black"/>
                </a:solidFill>
                <a:latin typeface="Arial" panose="020B0604020202020204" pitchFamily="34" charset="0"/>
                <a:cs typeface="Arial" panose="020B0604020202020204" pitchFamily="34" charset="0"/>
              </a:rPr>
              <a:t>/] </a:t>
            </a:r>
          </a:p>
          <a:p>
            <a:pPr defTabSz="731520"/>
            <a:endParaRPr lang="en-US" sz="1000" dirty="0">
              <a:solidFill>
                <a:prstClr val="black"/>
              </a:solidFill>
              <a:latin typeface="Arial" panose="020B0604020202020204" pitchFamily="34" charset="0"/>
              <a:cs typeface="Arial" panose="020B0604020202020204" pitchFamily="34" charset="0"/>
            </a:endParaRPr>
          </a:p>
          <a:p>
            <a:pPr defTabSz="731520"/>
            <a:r>
              <a:rPr lang="en-US" sz="1000" dirty="0">
                <a:solidFill>
                  <a:prstClr val="black"/>
                </a:solidFill>
                <a:latin typeface="Arial" panose="020B0604020202020204" pitchFamily="34" charset="0"/>
                <a:cs typeface="Arial" panose="020B0604020202020204" pitchFamily="34" charset="0"/>
              </a:rPr>
              <a:t>REF:  </a:t>
            </a:r>
            <a:r>
              <a:rPr lang="en-US" sz="1000" dirty="0" err="1">
                <a:solidFill>
                  <a:prstClr val="black"/>
                </a:solidFill>
                <a:latin typeface="Arial" panose="020B0604020202020204" pitchFamily="34" charset="0"/>
                <a:cs typeface="Arial" panose="020B0604020202020204" pitchFamily="34" charset="0"/>
              </a:rPr>
              <a:t>Zoni‐Berisso</a:t>
            </a:r>
            <a:r>
              <a:rPr lang="en-US" sz="1000" dirty="0">
                <a:solidFill>
                  <a:prstClr val="black"/>
                </a:solidFill>
                <a:latin typeface="Arial" panose="020B0604020202020204" pitchFamily="34" charset="0"/>
                <a:cs typeface="Arial" panose="020B0604020202020204" pitchFamily="34" charset="0"/>
              </a:rPr>
              <a:t> M, </a:t>
            </a:r>
            <a:r>
              <a:rPr lang="en-US" sz="1000" dirty="0" err="1">
                <a:solidFill>
                  <a:prstClr val="black"/>
                </a:solidFill>
                <a:latin typeface="Arial" panose="020B0604020202020204" pitchFamily="34" charset="0"/>
                <a:cs typeface="Arial" panose="020B0604020202020204" pitchFamily="34" charset="0"/>
              </a:rPr>
              <a:t>Lercari</a:t>
            </a:r>
            <a:r>
              <a:rPr lang="en-US" sz="1000" dirty="0">
                <a:solidFill>
                  <a:prstClr val="black"/>
                </a:solidFill>
                <a:latin typeface="Arial" panose="020B0604020202020204" pitchFamily="34" charset="0"/>
                <a:cs typeface="Arial" panose="020B0604020202020204" pitchFamily="34" charset="0"/>
              </a:rPr>
              <a:t> F, </a:t>
            </a:r>
            <a:r>
              <a:rPr lang="en-US" sz="1000" dirty="0" err="1">
                <a:solidFill>
                  <a:prstClr val="black"/>
                </a:solidFill>
                <a:latin typeface="Arial" panose="020B0604020202020204" pitchFamily="34" charset="0"/>
                <a:cs typeface="Arial" panose="020B0604020202020204" pitchFamily="34" charset="0"/>
              </a:rPr>
              <a:t>Carazza</a:t>
            </a:r>
            <a:r>
              <a:rPr lang="en-US" sz="1000" dirty="0">
                <a:solidFill>
                  <a:prstClr val="black"/>
                </a:solidFill>
                <a:latin typeface="Arial" panose="020B0604020202020204" pitchFamily="34" charset="0"/>
                <a:cs typeface="Arial" panose="020B0604020202020204" pitchFamily="34" charset="0"/>
              </a:rPr>
              <a:t> T, </a:t>
            </a:r>
            <a:r>
              <a:rPr lang="en-US" sz="1000" dirty="0" err="1">
                <a:solidFill>
                  <a:prstClr val="black"/>
                </a:solidFill>
                <a:latin typeface="Arial" panose="020B0604020202020204" pitchFamily="34" charset="0"/>
                <a:cs typeface="Arial" panose="020B0604020202020204" pitchFamily="34" charset="0"/>
              </a:rPr>
              <a:t>Domenicucci</a:t>
            </a:r>
            <a:r>
              <a:rPr lang="en-US" sz="1000" dirty="0">
                <a:solidFill>
                  <a:prstClr val="black"/>
                </a:solidFill>
                <a:latin typeface="Arial" panose="020B0604020202020204" pitchFamily="34" charset="0"/>
                <a:cs typeface="Arial" panose="020B0604020202020204" pitchFamily="34" charset="0"/>
              </a:rPr>
              <a:t> S (2014) Epidemiology of atrial fibrillation: European perspective. Clin Epidemiol 6 213‐220.</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descr="A close up of a logo&#10;&#10;Description automatically generated">
            <a:extLst>
              <a:ext uri="{FF2B5EF4-FFF2-40B4-BE49-F238E27FC236}">
                <a16:creationId xmlns:a16="http://schemas.microsoft.com/office/drawing/2014/main" id="{07CE336D-6C6B-994C-951C-D02C2A6E2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08" y="2064649"/>
            <a:ext cx="7620000" cy="3987800"/>
          </a:xfrm>
          <a:prstGeom prst="rect">
            <a:avLst/>
          </a:prstGeom>
        </p:spPr>
      </p:pic>
    </p:spTree>
    <p:extLst>
      <p:ext uri="{BB962C8B-B14F-4D97-AF65-F5344CB8AC3E}">
        <p14:creationId xmlns:p14="http://schemas.microsoft.com/office/powerpoint/2010/main" val="230634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2997744"/>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Time is of the essence! In cases of suspected stroke think FAST and if you recognize these symptoms, call for help immediately. #</a:t>
            </a:r>
            <a:r>
              <a:rPr lang="en-US" sz="1400" dirty="0" err="1">
                <a:solidFill>
                  <a:prstClr val="black"/>
                </a:solidFill>
                <a:latin typeface="Arial" panose="020B0604020202020204" pitchFamily="34" charset="0"/>
                <a:cs typeface="Arial" panose="020B0604020202020204" pitchFamily="34" charset="0"/>
              </a:rPr>
              <a:t>strokeawarenessmonth</a:t>
            </a:r>
            <a:endParaRPr lang="en-US" sz="140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NONE]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REF: </a:t>
            </a:r>
            <a:r>
              <a:rPr lang="en-US" sz="1400" dirty="0">
                <a:hlinkClick r:id="rId2"/>
              </a:rPr>
              <a:t>https://www.cdc.gov/stroke/signs_symptoms.htm</a:t>
            </a:r>
            <a:r>
              <a:rPr lang="en-US" sz="1280" dirty="0">
                <a:solidFill>
                  <a:prstClr val="black"/>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a:extLst>
              <a:ext uri="{FF2B5EF4-FFF2-40B4-BE49-F238E27FC236}">
                <a16:creationId xmlns:a16="http://schemas.microsoft.com/office/drawing/2014/main" id="{5E2FF534-7CB6-EB40-BE1D-8309265C8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608" y="1846123"/>
            <a:ext cx="8128000" cy="4572000"/>
          </a:xfrm>
          <a:prstGeom prst="rect">
            <a:avLst/>
          </a:prstGeom>
        </p:spPr>
      </p:pic>
    </p:spTree>
    <p:extLst>
      <p:ext uri="{BB962C8B-B14F-4D97-AF65-F5344CB8AC3E}">
        <p14:creationId xmlns:p14="http://schemas.microsoft.com/office/powerpoint/2010/main" val="88584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2997744"/>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Stroke awareness means recognizing the symptoms of stoke to empower you to act FAST and get help for the victim quickly. #</a:t>
            </a:r>
            <a:r>
              <a:rPr lang="en-US" sz="1400" dirty="0" err="1">
                <a:solidFill>
                  <a:prstClr val="black"/>
                </a:solidFill>
                <a:latin typeface="Arial" panose="020B0604020202020204" pitchFamily="34" charset="0"/>
                <a:cs typeface="Arial" panose="020B0604020202020204" pitchFamily="34" charset="0"/>
              </a:rPr>
              <a:t>strokeawarenessmonth</a:t>
            </a:r>
            <a:endParaRPr lang="en-US" sz="140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NONE] </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REF: </a:t>
            </a:r>
            <a:r>
              <a:rPr lang="en-US" sz="1400" dirty="0">
                <a:hlinkClick r:id="rId2"/>
              </a:rPr>
              <a:t>https://www.cdc.gov/stroke/signs_symptoms.htm</a:t>
            </a:r>
            <a:endParaRPr lang="en-US" sz="128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3" name="Picture 2" descr="A close up of a sign&#10;&#10;Description automatically generated">
            <a:extLst>
              <a:ext uri="{FF2B5EF4-FFF2-40B4-BE49-F238E27FC236}">
                <a16:creationId xmlns:a16="http://schemas.microsoft.com/office/drawing/2014/main" id="{65051EDA-0A11-4AB8-9DF8-32DA1A7F2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797" y="1610721"/>
            <a:ext cx="8128000" cy="4572000"/>
          </a:xfrm>
          <a:prstGeom prst="rect">
            <a:avLst/>
          </a:prstGeom>
        </p:spPr>
      </p:pic>
    </p:spTree>
    <p:extLst>
      <p:ext uri="{BB962C8B-B14F-4D97-AF65-F5344CB8AC3E}">
        <p14:creationId xmlns:p14="http://schemas.microsoft.com/office/powerpoint/2010/main" val="270329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2997744"/>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Stroke awareness means recognizing the symptoms of stoke to empower you to act FAST and get help for the victim quickly. #</a:t>
            </a:r>
            <a:r>
              <a:rPr lang="en-US" sz="1400" dirty="0" err="1">
                <a:solidFill>
                  <a:prstClr val="black"/>
                </a:solidFill>
                <a:latin typeface="Arial" panose="020B0604020202020204" pitchFamily="34" charset="0"/>
                <a:cs typeface="Arial" panose="020B0604020202020204" pitchFamily="34" charset="0"/>
              </a:rPr>
              <a:t>strokeawarenessmonth</a:t>
            </a:r>
            <a:endParaRPr lang="en-US" sz="1400"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NONE] </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REF: </a:t>
            </a:r>
            <a:r>
              <a:rPr lang="en-US" sz="1400" dirty="0">
                <a:hlinkClick r:id="rId2"/>
              </a:rPr>
              <a:t>https://www.cdc.gov/stroke/signs_symptoms.htm</a:t>
            </a:r>
            <a:endParaRPr lang="en-US" sz="128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720197"/>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200" i="1" dirty="0">
                <a:solidFill>
                  <a:schemeClr val="bg1">
                    <a:lumMod val="50000"/>
                  </a:schemeClr>
                </a:solidFill>
                <a:latin typeface="Arial" panose="020B0604020202020204" pitchFamily="34" charset="0"/>
                <a:cs typeface="Arial" panose="020B0604020202020204" pitchFamily="34" charset="0"/>
              </a:rPr>
              <a:t> </a:t>
            </a:r>
          </a:p>
        </p:txBody>
      </p:sp>
      <p:pic>
        <p:nvPicPr>
          <p:cNvPr id="3" name="Picture 2" descr="A picture containing drawing&#10;&#10;Description automatically generated">
            <a:extLst>
              <a:ext uri="{FF2B5EF4-FFF2-40B4-BE49-F238E27FC236}">
                <a16:creationId xmlns:a16="http://schemas.microsoft.com/office/drawing/2014/main" id="{B76ED22F-F9F8-4775-BB65-3C9C5A827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884" y="1525748"/>
            <a:ext cx="8127999" cy="4572000"/>
          </a:xfrm>
          <a:prstGeom prst="rect">
            <a:avLst/>
          </a:prstGeom>
        </p:spPr>
      </p:pic>
    </p:spTree>
    <p:extLst>
      <p:ext uri="{BB962C8B-B14F-4D97-AF65-F5344CB8AC3E}">
        <p14:creationId xmlns:p14="http://schemas.microsoft.com/office/powerpoint/2010/main" val="264212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68996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Follow these simple steps to a healthier heart. Get started in #</a:t>
            </a:r>
            <a:r>
              <a:rPr lang="en-US" sz="1280" dirty="0" err="1">
                <a:solidFill>
                  <a:prstClr val="black"/>
                </a:solidFill>
                <a:latin typeface="Arial" panose="020B0604020202020204" pitchFamily="34" charset="0"/>
                <a:cs typeface="Arial" panose="020B0604020202020204" pitchFamily="34" charset="0"/>
              </a:rPr>
              <a:t>HeartHealthMonth</a:t>
            </a:r>
            <a:r>
              <a:rPr lang="en-US" sz="1280" dirty="0">
                <a:solidFill>
                  <a:prstClr val="black"/>
                </a:solidFill>
                <a:latin typeface="Arial" panose="020B0604020202020204" pitchFamily="34" charset="0"/>
                <a:cs typeface="Arial" panose="020B0604020202020204" pitchFamily="34" charset="0"/>
              </a:rPr>
              <a:t> to lower your risk for heart disease.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400" dirty="0">
                <a:hlinkClick r:id="rId2"/>
              </a:rPr>
              <a:t>https://www.cdc.gov/features/heartmonth/index.html</a:t>
            </a:r>
            <a:r>
              <a:rPr lang="en-US" sz="128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12" name="Picture 11" descr="A screenshot of a cell phone&#10;&#10;Description automatically generated">
            <a:extLst>
              <a:ext uri="{FF2B5EF4-FFF2-40B4-BE49-F238E27FC236}">
                <a16:creationId xmlns:a16="http://schemas.microsoft.com/office/drawing/2014/main" id="{1E26A316-D8E1-1349-B6AA-B58C738EA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72" y="1847088"/>
            <a:ext cx="8430768" cy="4742307"/>
          </a:xfrm>
          <a:prstGeom prst="rect">
            <a:avLst/>
          </a:prstGeom>
        </p:spPr>
      </p:pic>
    </p:spTree>
    <p:extLst>
      <p:ext uri="{BB962C8B-B14F-4D97-AF65-F5344CB8AC3E}">
        <p14:creationId xmlns:p14="http://schemas.microsoft.com/office/powerpoint/2010/main" val="33591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2708434"/>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Follow these simple steps to a healthier heart. Get started in #</a:t>
            </a:r>
            <a:r>
              <a:rPr lang="en-US" sz="1280" dirty="0" err="1">
                <a:solidFill>
                  <a:prstClr val="black"/>
                </a:solidFill>
                <a:latin typeface="Arial" panose="020B0604020202020204" pitchFamily="34" charset="0"/>
                <a:cs typeface="Arial" panose="020B0604020202020204" pitchFamily="34" charset="0"/>
              </a:rPr>
              <a:t>HeartHealthMonth</a:t>
            </a:r>
            <a:r>
              <a:rPr lang="en-US" sz="1280" dirty="0">
                <a:solidFill>
                  <a:prstClr val="black"/>
                </a:solidFill>
                <a:latin typeface="Arial" panose="020B0604020202020204" pitchFamily="34" charset="0"/>
                <a:cs typeface="Arial" panose="020B0604020202020204" pitchFamily="34" charset="0"/>
              </a:rPr>
              <a:t> to lower your alcohol intake and your blood pressure.</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400" dirty="0">
                <a:hlinkClick r:id="rId2"/>
              </a:rPr>
              <a:t>https://www.cdc.gov/bloodpressure/</a:t>
            </a:r>
            <a:r>
              <a:rPr lang="en-US" sz="1400">
                <a:hlinkClick r:id="rId2"/>
              </a:rPr>
              <a:t>healthy_living.htm</a:t>
            </a:r>
            <a:r>
              <a:rPr lang="en-US" sz="1280">
                <a:solidFill>
                  <a:prstClr val="black"/>
                </a:solidFill>
                <a:latin typeface="Arial" panose="020B0604020202020204" pitchFamily="34" charset="0"/>
                <a:cs typeface="Arial" panose="020B0604020202020204" pitchFamily="34" charset="0"/>
              </a:rPr>
              <a:t>] </a:t>
            </a:r>
            <a:endParaRPr lang="en-US" sz="128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535531"/>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p:txBody>
      </p:sp>
      <p:pic>
        <p:nvPicPr>
          <p:cNvPr id="9" name="Picture 8" descr="A close up of a sign&#10;&#10;Description automatically generated">
            <a:extLst>
              <a:ext uri="{FF2B5EF4-FFF2-40B4-BE49-F238E27FC236}">
                <a16:creationId xmlns:a16="http://schemas.microsoft.com/office/drawing/2014/main" id="{91009B16-A4C1-4D4D-BE3E-F1F5D8BDC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72" y="1847088"/>
            <a:ext cx="8430768" cy="4742307"/>
          </a:xfrm>
          <a:prstGeom prst="rect">
            <a:avLst/>
          </a:prstGeom>
        </p:spPr>
      </p:pic>
    </p:spTree>
    <p:extLst>
      <p:ext uri="{BB962C8B-B14F-4D97-AF65-F5344CB8AC3E}">
        <p14:creationId xmlns:p14="http://schemas.microsoft.com/office/powerpoint/2010/main" val="42928059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AE57668807B54BB676F6DDD6059C18" ma:contentTypeVersion="13" ma:contentTypeDescription="Create a new document." ma:contentTypeScope="" ma:versionID="dc71a7c4c703418989e9ac4ebfd91f95">
  <xsd:schema xmlns:xsd="http://www.w3.org/2001/XMLSchema" xmlns:xs="http://www.w3.org/2001/XMLSchema" xmlns:p="http://schemas.microsoft.com/office/2006/metadata/properties" xmlns:ns3="bfba98da-b3da-4fd4-8b80-c1c532e035d0" xmlns:ns4="7e60dd50-0edc-4030-885f-795baa5cdfc2" targetNamespace="http://schemas.microsoft.com/office/2006/metadata/properties" ma:root="true" ma:fieldsID="90c328b4bc32f5b4ee8529268814087e" ns3:_="" ns4:_="">
    <xsd:import namespace="bfba98da-b3da-4fd4-8b80-c1c532e035d0"/>
    <xsd:import namespace="7e60dd50-0edc-4030-885f-795baa5cdf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a98da-b3da-4fd4-8b80-c1c532e03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60dd50-0edc-4030-885f-795baa5cdf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5741B-2A7C-491C-BA72-9302EBA14B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fba98da-b3da-4fd4-8b80-c1c532e035d0"/>
    <ds:schemaRef ds:uri="7e60dd50-0edc-4030-885f-795baa5cdfc2"/>
    <ds:schemaRef ds:uri="http://www.w3.org/XML/1998/namespace"/>
    <ds:schemaRef ds:uri="http://purl.org/dc/dcmitype/"/>
  </ds:schemaRefs>
</ds:datastoreItem>
</file>

<file path=customXml/itemProps2.xml><?xml version="1.0" encoding="utf-8"?>
<ds:datastoreItem xmlns:ds="http://schemas.openxmlformats.org/officeDocument/2006/customXml" ds:itemID="{1397AC30-F51E-41E7-B6AC-453ADF7F4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a98da-b3da-4fd4-8b80-c1c532e035d0"/>
    <ds:schemaRef ds:uri="7e60dd50-0edc-4030-885f-795baa5cd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716827-4961-460F-8374-6ED76D80E2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1984</TotalTime>
  <Words>1342</Words>
  <Application>Microsoft Office PowerPoint</Application>
  <PresentationFormat>Widescreen</PresentationFormat>
  <Paragraphs>147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Peterson, Kara [VISUS]</dc:creator>
  <cp:lastModifiedBy>Arena, Jennifer [BWIUS Non J&amp;J]</cp:lastModifiedBy>
  <cp:revision>37</cp:revision>
  <dcterms:created xsi:type="dcterms:W3CDTF">2019-08-22T15:36:14Z</dcterms:created>
  <dcterms:modified xsi:type="dcterms:W3CDTF">2020-04-23T19:59:09Z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0x010100E2AE57668807B54BB676F6DDD6059C18</vt:lpwstr>
  </property>
</Properties>
</file>