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96" r:id="rId5"/>
    <p:sldId id="260" r:id="rId6"/>
    <p:sldId id="261" r:id="rId7"/>
    <p:sldId id="270" r:id="rId8"/>
    <p:sldId id="271" r:id="rId9"/>
    <p:sldId id="298" r:id="rId10"/>
    <p:sldId id="299" r:id="rId11"/>
    <p:sldId id="302" r:id="rId12"/>
    <p:sldId id="30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A1BA71-4CB1-472E-9217-15E8E39C0C9D}" v="6" dt="2021-02-12T15:58:51.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59" d="100"/>
          <a:sy n="59" d="100"/>
        </p:scale>
        <p:origin x="10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B88ADEF-8B85-4048-8B42-552A289A9314}"/>
              </a:ext>
            </a:extLst>
          </p:cNvPr>
          <p:cNvSpPr>
            <a:spLocks noGrp="1"/>
          </p:cNvSpPr>
          <p:nvPr>
            <p:ph type="pic" sz="quarter" idx="10" hasCustomPrompt="1"/>
          </p:nvPr>
        </p:nvSpPr>
        <p:spPr>
          <a:xfrm>
            <a:off x="10607040" y="442548"/>
            <a:ext cx="1402080" cy="276999"/>
          </a:xfrm>
        </p:spPr>
        <p:txBody>
          <a:bodyPr anchor="ctr"/>
          <a:lstStyle>
            <a:lvl1pPr algn="ctr">
              <a:defRPr>
                <a:solidFill>
                  <a:schemeClr val="bg1">
                    <a:lumMod val="50000"/>
                  </a:schemeClr>
                </a:solidFill>
              </a:defRPr>
            </a:lvl1pPr>
          </a:lstStyle>
          <a:p>
            <a:r>
              <a:rPr lang="en-US" dirty="0"/>
              <a:t>LOGO</a:t>
            </a:r>
          </a:p>
        </p:txBody>
      </p:sp>
    </p:spTree>
    <p:extLst>
      <p:ext uri="{BB962C8B-B14F-4D97-AF65-F5344CB8AC3E}">
        <p14:creationId xmlns:p14="http://schemas.microsoft.com/office/powerpoint/2010/main" val="116252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2566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1517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6393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4465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0C37704A-3A75-AB43-AC4B-DAC9D546DA10}"/>
              </a:ext>
            </a:extLst>
          </p:cNvPr>
          <p:cNvSpPr>
            <a:spLocks noGrp="1"/>
          </p:cNvSpPr>
          <p:nvPr>
            <p:ph type="pic" sz="quarter" idx="10" hasCustomPrompt="1"/>
          </p:nvPr>
        </p:nvSpPr>
        <p:spPr>
          <a:xfrm>
            <a:off x="3551676" y="1846124"/>
            <a:ext cx="8429232" cy="4053056"/>
          </a:xfrm>
        </p:spPr>
        <p:txBody>
          <a:bodyPr anchor="ctr"/>
          <a:lstStyle>
            <a:lvl1pPr algn="ctr">
              <a:defRPr>
                <a:solidFill>
                  <a:schemeClr val="bg1">
                    <a:lumMod val="50000"/>
                  </a:schemeClr>
                </a:solidFill>
              </a:defRPr>
            </a:lvl1pPr>
          </a:lstStyle>
          <a:p>
            <a:r>
              <a:rPr lang="en-US" dirty="0"/>
              <a:t>LOGO</a:t>
            </a:r>
          </a:p>
        </p:txBody>
      </p:sp>
    </p:spTree>
    <p:extLst>
      <p:ext uri="{BB962C8B-B14F-4D97-AF65-F5344CB8AC3E}">
        <p14:creationId xmlns:p14="http://schemas.microsoft.com/office/powerpoint/2010/main" val="3859221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2/25/2021</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34933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365760">
        <a:defRPr>
          <a:latin typeface="+mn-lt"/>
          <a:ea typeface="+mn-ea"/>
          <a:cs typeface="+mn-cs"/>
        </a:defRPr>
      </a:lvl2pPr>
      <a:lvl3pPr marL="731520">
        <a:defRPr>
          <a:latin typeface="+mn-lt"/>
          <a:ea typeface="+mn-ea"/>
          <a:cs typeface="+mn-cs"/>
        </a:defRPr>
      </a:lvl3pPr>
      <a:lvl4pPr marL="1097280">
        <a:defRPr>
          <a:latin typeface="+mn-lt"/>
          <a:ea typeface="+mn-ea"/>
          <a:cs typeface="+mn-cs"/>
        </a:defRPr>
      </a:lvl4pPr>
      <a:lvl5pPr marL="1463040">
        <a:defRPr>
          <a:latin typeface="+mn-lt"/>
          <a:ea typeface="+mn-ea"/>
          <a:cs typeface="+mn-cs"/>
        </a:defRPr>
      </a:lvl5pPr>
      <a:lvl6pPr marL="1828800">
        <a:defRPr>
          <a:latin typeface="+mn-lt"/>
          <a:ea typeface="+mn-ea"/>
          <a:cs typeface="+mn-cs"/>
        </a:defRPr>
      </a:lvl6pPr>
      <a:lvl7pPr marL="2194560">
        <a:defRPr>
          <a:latin typeface="+mn-lt"/>
          <a:ea typeface="+mn-ea"/>
          <a:cs typeface="+mn-cs"/>
        </a:defRPr>
      </a:lvl7pPr>
      <a:lvl8pPr marL="2560320">
        <a:defRPr>
          <a:latin typeface="+mn-lt"/>
          <a:ea typeface="+mn-ea"/>
          <a:cs typeface="+mn-cs"/>
        </a:defRPr>
      </a:lvl8pPr>
      <a:lvl9pPr marL="2926080">
        <a:defRPr>
          <a:latin typeface="+mn-lt"/>
          <a:ea typeface="+mn-ea"/>
          <a:cs typeface="+mn-cs"/>
        </a:defRPr>
      </a:lvl9pPr>
    </p:bodyStyle>
    <p:otherStyle>
      <a:lvl1pPr marL="0">
        <a:defRPr>
          <a:latin typeface="+mn-lt"/>
          <a:ea typeface="+mn-ea"/>
          <a:cs typeface="+mn-cs"/>
        </a:defRPr>
      </a:lvl1pPr>
      <a:lvl2pPr marL="365760">
        <a:defRPr>
          <a:latin typeface="+mn-lt"/>
          <a:ea typeface="+mn-ea"/>
          <a:cs typeface="+mn-cs"/>
        </a:defRPr>
      </a:lvl2pPr>
      <a:lvl3pPr marL="731520">
        <a:defRPr>
          <a:latin typeface="+mn-lt"/>
          <a:ea typeface="+mn-ea"/>
          <a:cs typeface="+mn-cs"/>
        </a:defRPr>
      </a:lvl3pPr>
      <a:lvl4pPr marL="1097280">
        <a:defRPr>
          <a:latin typeface="+mn-lt"/>
          <a:ea typeface="+mn-ea"/>
          <a:cs typeface="+mn-cs"/>
        </a:defRPr>
      </a:lvl4pPr>
      <a:lvl5pPr marL="1463040">
        <a:defRPr>
          <a:latin typeface="+mn-lt"/>
          <a:ea typeface="+mn-ea"/>
          <a:cs typeface="+mn-cs"/>
        </a:defRPr>
      </a:lvl5pPr>
      <a:lvl6pPr marL="1828800">
        <a:defRPr>
          <a:latin typeface="+mn-lt"/>
          <a:ea typeface="+mn-ea"/>
          <a:cs typeface="+mn-cs"/>
        </a:defRPr>
      </a:lvl6pPr>
      <a:lvl7pPr marL="2194560">
        <a:defRPr>
          <a:latin typeface="+mn-lt"/>
          <a:ea typeface="+mn-ea"/>
          <a:cs typeface="+mn-cs"/>
        </a:defRPr>
      </a:lvl7pPr>
      <a:lvl8pPr marL="2560320">
        <a:defRPr>
          <a:latin typeface="+mn-lt"/>
          <a:ea typeface="+mn-ea"/>
          <a:cs typeface="+mn-cs"/>
        </a:defRPr>
      </a:lvl8pPr>
      <a:lvl9pPr marL="292608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etsmartaboutafib.com/what-is-afib" TargetMode="Externa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hyperlink" Target="https://www.getsmartaboutafib.com/what-is-afib"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hyperlink" Target="https://www.getsmartaboutafib.com/"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etsmartaboutafib.com/"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getsmartaboutafib.com/"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etsmartaboutafib.com/"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3B0A9D-FE2B-B346-AF6C-A32D34C98EA7}"/>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2EAAC13-990F-417A-9940-329431763905}"/>
              </a:ext>
            </a:extLst>
          </p:cNvPr>
          <p:cNvSpPr txBox="1"/>
          <p:nvPr/>
        </p:nvSpPr>
        <p:spPr>
          <a:xfrm>
            <a:off x="3573708" y="1785952"/>
            <a:ext cx="7743039" cy="1975926"/>
          </a:xfrm>
          <a:prstGeom prst="rect">
            <a:avLst/>
          </a:prstGeom>
          <a:noFill/>
        </p:spPr>
        <p:txBody>
          <a:bodyPr wrap="square" rtlCol="0">
            <a:spAutoFit/>
          </a:bodyPr>
          <a:lstStyle/>
          <a:p>
            <a:pPr defTabSz="731520"/>
            <a:r>
              <a:rPr lang="en-US" sz="3600" b="1" dirty="0">
                <a:solidFill>
                  <a:prstClr val="black"/>
                </a:solidFill>
                <a:latin typeface="Arial" panose="020B0604020202020204" pitchFamily="34" charset="0"/>
                <a:cs typeface="Arial" panose="020B0604020202020204" pitchFamily="34" charset="0"/>
              </a:rPr>
              <a:t>AFib Toolkit Social Media Content: EP-Facing</a:t>
            </a:r>
            <a:endParaRPr lang="en-US" sz="1600" dirty="0">
              <a:solidFill>
                <a:prstClr val="black"/>
              </a:solidFill>
              <a:latin typeface="Arial" panose="020B0604020202020204" pitchFamily="34" charset="0"/>
              <a:cs typeface="Arial" panose="020B0604020202020204" pitchFamily="34" charset="0"/>
            </a:endParaRPr>
          </a:p>
          <a:p>
            <a:pPr defTabSz="731520"/>
            <a:endParaRPr lang="en-US" sz="1440" dirty="0">
              <a:solidFill>
                <a:prstClr val="black"/>
              </a:solidFill>
              <a:latin typeface="Arial" panose="020B0604020202020204" pitchFamily="34" charset="0"/>
              <a:cs typeface="Arial" panose="020B0604020202020204" pitchFamily="34" charset="0"/>
            </a:endParaRPr>
          </a:p>
          <a:p>
            <a:pPr defTabSz="731520"/>
            <a:r>
              <a:rPr lang="en-US" sz="1200" i="1" dirty="0">
                <a:solidFill>
                  <a:prstClr val="black"/>
                </a:solidFill>
                <a:latin typeface="Arial" panose="020B0604020202020204" pitchFamily="34" charset="0"/>
                <a:cs typeface="Arial" panose="020B0604020202020204" pitchFamily="34" charset="0"/>
              </a:rPr>
              <a:t>This document provides proposed social copy and creative assets for Facebook, Twitter and LinkedIn to help you boost your social media presence online and bring awareness to AFib and catheter ablation as a treatment option. Feel free to use this copy and/or customize it for your hospital/practice. </a:t>
            </a:r>
            <a:endParaRPr lang="en-US" sz="1050" i="1" dirty="0">
              <a:solidFill>
                <a:schemeClr val="bg1">
                  <a:lumMod val="5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CED515F-B9FE-498F-BE3B-8AC4D6DDBF16}"/>
              </a:ext>
            </a:extLst>
          </p:cNvPr>
          <p:cNvSpPr txBox="1"/>
          <p:nvPr/>
        </p:nvSpPr>
        <p:spPr>
          <a:xfrm>
            <a:off x="3151382" y="5212623"/>
            <a:ext cx="8836486" cy="1631216"/>
          </a:xfrm>
          <a:prstGeom prst="rect">
            <a:avLst/>
          </a:prstGeom>
          <a:noFill/>
        </p:spPr>
        <p:txBody>
          <a:bodyPr wrap="square" rtlCol="0">
            <a:spAutoFit/>
          </a:bodyPr>
          <a:lstStyle/>
          <a:p>
            <a:r>
              <a:rPr lang="en-US" sz="1000" dirty="0">
                <a:solidFill>
                  <a:schemeClr val="bg1">
                    <a:lumMod val="65000"/>
                  </a:schemeClr>
                </a:solidFill>
              </a:rPr>
              <a:t>THERMOCOOL® Navigation Catheters are indicated for the treatment of drug refractory recurrent symptomatic paroxysmal atrial fibrillation, when used with CARTO®3 Systems (excluding NAVISTAR® RMT THERMOCOOL® Catheter).</a:t>
            </a:r>
          </a:p>
          <a:p>
            <a:r>
              <a:rPr lang="en-US" sz="1000" dirty="0">
                <a:solidFill>
                  <a:schemeClr val="bg1">
                    <a:lumMod val="65000"/>
                  </a:schemeClr>
                </a:solidFill>
              </a:rPr>
              <a:t>As with any medical treatment, individual results may vary. Only a cardiologist or electrophysiologist can determine whether ablation is an appropriate course of treatment. There are potential risks including bleeding, swelling or bruising at the catheter insertion site, and infection. More serious complications are rare, which can include damage to the heart or blood vessels; blood clots (which may lead to stroke); heart attack, or death. These risks need to be discussed with your doctor and recovery takes time. The success of this procedure depends on many factors, including your physical condition and your body’s ability to tolerate the procedure. Use care in the selection of your doctors and hospital, based on their skill and experience.</a:t>
            </a:r>
          </a:p>
          <a:p>
            <a:r>
              <a:rPr lang="en-US" sz="1000" dirty="0">
                <a:solidFill>
                  <a:schemeClr val="bg1">
                    <a:lumMod val="65000"/>
                  </a:schemeClr>
                </a:solidFill>
              </a:rPr>
              <a:t>Important information: Prior to use, refer to the instructions for use supplied with this device for indications, contraindications, side effects, warnings and precautions. </a:t>
            </a:r>
          </a:p>
          <a:p>
            <a:r>
              <a:rPr lang="en-US" sz="1000" dirty="0">
                <a:solidFill>
                  <a:schemeClr val="bg1">
                    <a:lumMod val="65000"/>
                  </a:schemeClr>
                </a:solidFill>
              </a:rPr>
              <a:t>Caution: US law restricts this device to sale by or on the order of a physician</a:t>
            </a:r>
          </a:p>
          <a:p>
            <a:r>
              <a:rPr lang="en-US" sz="1000" dirty="0">
                <a:solidFill>
                  <a:schemeClr val="bg1">
                    <a:lumMod val="65000"/>
                  </a:schemeClr>
                </a:solidFill>
              </a:rPr>
              <a:t>©Biosense Webster, Inc. 2021 120953-210202</a:t>
            </a:r>
          </a:p>
        </p:txBody>
      </p:sp>
    </p:spTree>
    <p:extLst>
      <p:ext uri="{BB962C8B-B14F-4D97-AF65-F5344CB8AC3E}">
        <p14:creationId xmlns:p14="http://schemas.microsoft.com/office/powerpoint/2010/main" val="7342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3B0A9D-FE2B-B346-AF6C-A32D34C98EA7}"/>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4C5D6F-DF10-423E-98C1-9BE2738A0D27}"/>
              </a:ext>
            </a:extLst>
          </p:cNvPr>
          <p:cNvSpPr/>
          <p:nvPr/>
        </p:nvSpPr>
        <p:spPr>
          <a:xfrm>
            <a:off x="371302" y="1846123"/>
            <a:ext cx="2348452" cy="2172903"/>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FACEBOOK COPY:</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400" dirty="0">
                <a:solidFill>
                  <a:prstClr val="black"/>
                </a:solidFill>
                <a:latin typeface="Arial" panose="020B0604020202020204" pitchFamily="34" charset="0"/>
                <a:cs typeface="Arial" panose="020B0604020202020204" pitchFamily="34" charset="0"/>
              </a:rPr>
              <a:t>Did you know costs for treating AFib are expected to grow to $65.7 billion by 2035? My fellow #</a:t>
            </a:r>
            <a:r>
              <a:rPr lang="en-US" sz="1400" dirty="0" err="1">
                <a:solidFill>
                  <a:prstClr val="black"/>
                </a:solidFill>
                <a:latin typeface="Arial" panose="020B0604020202020204" pitchFamily="34" charset="0"/>
                <a:cs typeface="Arial" panose="020B0604020202020204" pitchFamily="34" charset="0"/>
              </a:rPr>
              <a:t>Epeeps</a:t>
            </a:r>
            <a:r>
              <a:rPr lang="en-US" sz="1400" dirty="0">
                <a:solidFill>
                  <a:prstClr val="black"/>
                </a:solidFill>
                <a:latin typeface="Arial" panose="020B0604020202020204" pitchFamily="34" charset="0"/>
                <a:cs typeface="Arial" panose="020B0604020202020204" pitchFamily="34" charset="0"/>
              </a:rPr>
              <a:t> and I are dedicated to changing this.</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NONE] </a:t>
            </a:r>
          </a:p>
        </p:txBody>
      </p:sp>
      <p:pic>
        <p:nvPicPr>
          <p:cNvPr id="11" name="Picture 10" descr="A picture containing object&#10;&#10;Description automatically generated">
            <a:extLst>
              <a:ext uri="{FF2B5EF4-FFF2-40B4-BE49-F238E27FC236}">
                <a16:creationId xmlns:a16="http://schemas.microsoft.com/office/drawing/2014/main" id="{0665CBCD-9FF9-7542-BEF5-1B8679CE7B8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1302" y="805551"/>
            <a:ext cx="859622" cy="859622"/>
          </a:xfrm>
          <a:prstGeom prst="rect">
            <a:avLst/>
          </a:prstGeom>
        </p:spPr>
      </p:pic>
      <p:sp>
        <p:nvSpPr>
          <p:cNvPr id="13" name="TextBox 12">
            <a:extLst>
              <a:ext uri="{FF2B5EF4-FFF2-40B4-BE49-F238E27FC236}">
                <a16:creationId xmlns:a16="http://schemas.microsoft.com/office/drawing/2014/main" id="{81D48963-6C57-C24F-89B9-19F8ACC70079}"/>
              </a:ext>
            </a:extLst>
          </p:cNvPr>
          <p:cNvSpPr txBox="1"/>
          <p:nvPr/>
        </p:nvSpPr>
        <p:spPr>
          <a:xfrm>
            <a:off x="3436608" y="805551"/>
            <a:ext cx="6422500" cy="720197"/>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FACEBOOK 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a:p>
            <a:pPr defTabSz="731520"/>
            <a:r>
              <a:rPr lang="en-US" sz="1200" i="1" dirty="0">
                <a:solidFill>
                  <a:schemeClr val="bg1">
                    <a:lumMod val="50000"/>
                  </a:schemeClr>
                </a:solidFill>
                <a:latin typeface="Arial" panose="020B0604020202020204" pitchFamily="34" charset="0"/>
                <a:cs typeface="Arial" panose="020B0604020202020204" pitchFamily="34" charset="0"/>
              </a:rPr>
              <a:t>Note: Facebook and Twitter cards are different dimensions. </a:t>
            </a:r>
          </a:p>
        </p:txBody>
      </p:sp>
      <p:pic>
        <p:nvPicPr>
          <p:cNvPr id="7" name="Picture Placeholder 15" descr="A close up of a sign&#10;&#10;Description automatically generated">
            <a:extLst>
              <a:ext uri="{FF2B5EF4-FFF2-40B4-BE49-F238E27FC236}">
                <a16:creationId xmlns:a16="http://schemas.microsoft.com/office/drawing/2014/main" id="{8E3EBB72-B2EB-460B-878F-C7AA8B735BF6}"/>
              </a:ext>
            </a:extLst>
          </p:cNvPr>
          <p:cNvPicPr>
            <a:picLocks noChangeAspect="1"/>
          </p:cNvPicPr>
          <p:nvPr/>
        </p:nvPicPr>
        <p:blipFill>
          <a:blip r:embed="rId3" cstate="print">
            <a:extLst>
              <a:ext uri="{28A0092B-C50C-407E-A947-70E740481C1C}">
                <a14:useLocalDpi xmlns:a14="http://schemas.microsoft.com/office/drawing/2010/main"/>
              </a:ext>
            </a:extLst>
          </a:blip>
          <a:srcRect t="1" b="1"/>
          <a:stretch>
            <a:fillRect/>
          </a:stretch>
        </p:blipFill>
        <p:spPr>
          <a:xfrm>
            <a:off x="3551676" y="1846123"/>
            <a:ext cx="8471848" cy="4433601"/>
          </a:xfrm>
          <a:prstGeom prst="rect">
            <a:avLst/>
          </a:prstGeom>
        </p:spPr>
      </p:pic>
    </p:spTree>
    <p:extLst>
      <p:ext uri="{BB962C8B-B14F-4D97-AF65-F5344CB8AC3E}">
        <p14:creationId xmlns:p14="http://schemas.microsoft.com/office/powerpoint/2010/main" val="1394156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85B0E27B-3B34-3743-9368-7DAA97CC5B7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4158" y="805551"/>
            <a:ext cx="873910" cy="873910"/>
          </a:xfrm>
          <a:prstGeom prst="rect">
            <a:avLst/>
          </a:prstGeom>
        </p:spPr>
      </p:pic>
      <p:sp>
        <p:nvSpPr>
          <p:cNvPr id="14" name="Rectangle 13">
            <a:extLst>
              <a:ext uri="{FF2B5EF4-FFF2-40B4-BE49-F238E27FC236}">
                <a16:creationId xmlns:a16="http://schemas.microsoft.com/office/drawing/2014/main" id="{6F693E45-2332-FD47-97E3-94D647171063}"/>
              </a:ext>
            </a:extLst>
          </p:cNvPr>
          <p:cNvSpPr/>
          <p:nvPr/>
        </p:nvSpPr>
        <p:spPr>
          <a:xfrm>
            <a:off x="371302" y="1846123"/>
            <a:ext cx="2196052" cy="1865126"/>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TWITTER COPY:</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300" dirty="0">
                <a:solidFill>
                  <a:prstClr val="black"/>
                </a:solidFill>
                <a:latin typeface="Arial" panose="020B0604020202020204" pitchFamily="34" charset="0"/>
                <a:cs typeface="Arial" panose="020B0604020202020204" pitchFamily="34" charset="0"/>
              </a:rPr>
              <a:t>#</a:t>
            </a:r>
            <a:r>
              <a:rPr lang="en-US" sz="1300" dirty="0" err="1">
                <a:solidFill>
                  <a:prstClr val="black"/>
                </a:solidFill>
                <a:latin typeface="Arial" panose="020B0604020202020204" pitchFamily="34" charset="0"/>
                <a:cs typeface="Arial" panose="020B0604020202020204" pitchFamily="34" charset="0"/>
              </a:rPr>
              <a:t>Epeeps</a:t>
            </a:r>
            <a:r>
              <a:rPr lang="en-US" sz="1300" dirty="0">
                <a:solidFill>
                  <a:prstClr val="black"/>
                </a:solidFill>
                <a:latin typeface="Arial" panose="020B0604020202020204" pitchFamily="34" charset="0"/>
                <a:cs typeface="Arial" panose="020B0604020202020204" pitchFamily="34" charset="0"/>
              </a:rPr>
              <a:t>: Incremental costs for treating #AFib are expected to grow to $65.7 billion by 2035. We can change this!</a:t>
            </a:r>
          </a:p>
          <a:p>
            <a:pPr defTabSz="731520"/>
            <a:endParaRPr lang="en-US" sz="1280" b="1"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NONE] </a:t>
            </a:r>
          </a:p>
        </p:txBody>
      </p:sp>
      <p:sp>
        <p:nvSpPr>
          <p:cNvPr id="6" name="TextBox 5">
            <a:extLst>
              <a:ext uri="{FF2B5EF4-FFF2-40B4-BE49-F238E27FC236}">
                <a16:creationId xmlns:a16="http://schemas.microsoft.com/office/drawing/2014/main" id="{8ACC96B5-2E2A-E84D-9F95-E7EE89A6C4D7}"/>
              </a:ext>
            </a:extLst>
          </p:cNvPr>
          <p:cNvSpPr txBox="1"/>
          <p:nvPr/>
        </p:nvSpPr>
        <p:spPr>
          <a:xfrm>
            <a:off x="3436608" y="805551"/>
            <a:ext cx="6422500" cy="720197"/>
          </a:xfrm>
          <a:prstGeom prst="rect">
            <a:avLst/>
          </a:prstGeom>
          <a:noFill/>
        </p:spPr>
        <p:txBody>
          <a:bodyPr wrap="square" rtlCol="0">
            <a:spAutoFit/>
          </a:bodyPr>
          <a:lstStyle/>
          <a:p>
            <a:pPr defTabSz="731520"/>
            <a:r>
              <a:rPr lang="en-US" sz="1440" b="1" dirty="0">
                <a:solidFill>
                  <a:prstClr val="black"/>
                </a:solidFill>
                <a:latin typeface="Arial" panose="020B0604020202020204" pitchFamily="34" charset="0"/>
                <a:cs typeface="Arial" panose="020B0604020202020204" pitchFamily="34" charset="0"/>
              </a:rPr>
              <a:t>TWITTER IMAGE </a:t>
            </a:r>
            <a:br>
              <a:rPr lang="en-US" sz="1440" b="1" dirty="0">
                <a:solidFill>
                  <a:prstClr val="black"/>
                </a:solidFill>
                <a:latin typeface="Arial" panose="020B0604020202020204" pitchFamily="34" charset="0"/>
                <a:cs typeface="Arial" panose="020B0604020202020204" pitchFamily="34" charset="0"/>
              </a:rPr>
            </a:br>
            <a:r>
              <a:rPr lang="en-US" sz="1440" dirty="0">
                <a:solidFill>
                  <a:prstClr val="black"/>
                </a:solidFill>
                <a:latin typeface="Arial" panose="020B0604020202020204" pitchFamily="34" charset="0"/>
                <a:cs typeface="Arial" panose="020B0604020202020204" pitchFamily="34" charset="0"/>
              </a:rPr>
              <a:t>(Right click, choose “Save as Picture” to save locally)</a:t>
            </a:r>
          </a:p>
          <a:p>
            <a:pPr defTabSz="731520"/>
            <a:r>
              <a:rPr lang="en-US" sz="1200" i="1" dirty="0">
                <a:solidFill>
                  <a:schemeClr val="bg1">
                    <a:lumMod val="50000"/>
                  </a:schemeClr>
                </a:solidFill>
                <a:latin typeface="Arial" panose="020B0604020202020204" pitchFamily="34" charset="0"/>
                <a:cs typeface="Arial" panose="020B0604020202020204" pitchFamily="34" charset="0"/>
              </a:rPr>
              <a:t>Note: Facebook and Twitter cards are different dimensions. </a:t>
            </a:r>
          </a:p>
        </p:txBody>
      </p:sp>
      <p:pic>
        <p:nvPicPr>
          <p:cNvPr id="20" name="Picture Placeholder 19">
            <a:extLst>
              <a:ext uri="{FF2B5EF4-FFF2-40B4-BE49-F238E27FC236}">
                <a16:creationId xmlns:a16="http://schemas.microsoft.com/office/drawing/2014/main" id="{BA865E16-D60D-1F48-A261-DF7221FECA30}"/>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t="4" b="4"/>
          <a:stretch>
            <a:fillRect/>
          </a:stretch>
        </p:blipFill>
        <p:spPr/>
      </p:pic>
    </p:spTree>
    <p:extLst>
      <p:ext uri="{BB962C8B-B14F-4D97-AF65-F5344CB8AC3E}">
        <p14:creationId xmlns:p14="http://schemas.microsoft.com/office/powerpoint/2010/main" val="326827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3B0A9D-FE2B-B346-AF6C-A32D34C98EA7}"/>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4C5D6F-DF10-423E-98C1-9BE2738A0D27}"/>
              </a:ext>
            </a:extLst>
          </p:cNvPr>
          <p:cNvSpPr/>
          <p:nvPr/>
        </p:nvSpPr>
        <p:spPr>
          <a:xfrm>
            <a:off x="371302" y="2876591"/>
            <a:ext cx="2411655" cy="2246769"/>
          </a:xfrm>
          <a:prstGeom prst="rect">
            <a:avLst/>
          </a:prstGeom>
        </p:spPr>
        <p:txBody>
          <a:bodyPr wrap="square">
            <a:spAutoFit/>
          </a:bodyPr>
          <a:lstStyle/>
          <a:p>
            <a:pPr defTabSz="731520"/>
            <a:r>
              <a:rPr lang="en-US" sz="1400" b="1" dirty="0">
                <a:solidFill>
                  <a:prstClr val="black"/>
                </a:solidFill>
                <a:latin typeface="Arial" panose="020B0604020202020204" pitchFamily="34" charset="0"/>
                <a:cs typeface="Arial" panose="020B0604020202020204" pitchFamily="34" charset="0"/>
              </a:rPr>
              <a:t>FACEBOOK COPY:</a:t>
            </a:r>
          </a:p>
          <a:p>
            <a:pPr defTabSz="731520"/>
            <a:endParaRPr lang="en-US" sz="1400" dirty="0">
              <a:solidFill>
                <a:prstClr val="black"/>
              </a:solidFill>
              <a:latin typeface="Arial" panose="020B0604020202020204" pitchFamily="34" charset="0"/>
              <a:cs typeface="Arial" panose="020B0604020202020204" pitchFamily="34" charset="0"/>
            </a:endParaRPr>
          </a:p>
          <a:p>
            <a:pPr defTabSz="731520"/>
            <a:r>
              <a:rPr lang="en-US" sz="1400" dirty="0">
                <a:solidFill>
                  <a:prstClr val="black"/>
                </a:solidFill>
                <a:latin typeface="Arial" panose="020B0604020202020204" pitchFamily="34" charset="0"/>
                <a:cs typeface="Arial" panose="020B0604020202020204" pitchFamily="34" charset="0"/>
              </a:rPr>
              <a:t>Need help explaining catheter ablation to your patients? Check out the Get Smart About AFib website:</a:t>
            </a:r>
          </a:p>
          <a:p>
            <a:pPr defTabSz="731520"/>
            <a:endParaRPr lang="en-US" sz="1400" dirty="0">
              <a:solidFill>
                <a:prstClr val="black"/>
              </a:solidFill>
              <a:latin typeface="Arial" panose="020B0604020202020204" pitchFamily="34" charset="0"/>
              <a:cs typeface="Arial" panose="020B0604020202020204" pitchFamily="34" charset="0"/>
            </a:endParaRPr>
          </a:p>
          <a:p>
            <a:pPr defTabSz="731520"/>
            <a:r>
              <a:rPr lang="en-US" sz="1400" dirty="0">
                <a:solidFill>
                  <a:prstClr val="black"/>
                </a:solidFill>
                <a:latin typeface="Arial" panose="020B0604020202020204" pitchFamily="34" charset="0"/>
                <a:cs typeface="Arial" panose="020B0604020202020204" pitchFamily="34" charset="0"/>
              </a:rPr>
              <a:t>[LINK: </a:t>
            </a:r>
            <a:r>
              <a:rPr lang="en-US" sz="1400" dirty="0">
                <a:solidFill>
                  <a:prstClr val="black"/>
                </a:solidFill>
                <a:latin typeface="Arial" panose="020B0604020202020204" pitchFamily="34" charset="0"/>
                <a:cs typeface="Arial" panose="020B0604020202020204" pitchFamily="34" charset="0"/>
                <a:hlinkClick r:id="rId2"/>
              </a:rPr>
              <a:t>https://www.getsmartaboutafib.com/what-is-afib</a:t>
            </a:r>
            <a:r>
              <a:rPr lang="en-US" sz="1400" dirty="0">
                <a:solidFill>
                  <a:prstClr val="black"/>
                </a:solidFill>
                <a:latin typeface="Arial" panose="020B0604020202020204" pitchFamily="34" charset="0"/>
                <a:cs typeface="Arial" panose="020B0604020202020204" pitchFamily="34" charset="0"/>
              </a:rPr>
              <a:t>]</a:t>
            </a:r>
          </a:p>
        </p:txBody>
      </p:sp>
      <p:pic>
        <p:nvPicPr>
          <p:cNvPr id="11" name="Picture 10" descr="A picture containing object&#10;&#10;Description automatically generated">
            <a:extLst>
              <a:ext uri="{FF2B5EF4-FFF2-40B4-BE49-F238E27FC236}">
                <a16:creationId xmlns:a16="http://schemas.microsoft.com/office/drawing/2014/main" id="{0665CBCD-9FF9-7542-BEF5-1B8679CE7B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1302" y="805551"/>
            <a:ext cx="859622" cy="859622"/>
          </a:xfrm>
          <a:prstGeom prst="rect">
            <a:avLst/>
          </a:prstGeom>
        </p:spPr>
      </p:pic>
      <p:pic>
        <p:nvPicPr>
          <p:cNvPr id="3" name="Picture 2" descr="A picture containing indoor, table&#10;&#10;Description automatically generated">
            <a:extLst>
              <a:ext uri="{FF2B5EF4-FFF2-40B4-BE49-F238E27FC236}">
                <a16:creationId xmlns:a16="http://schemas.microsoft.com/office/drawing/2014/main" id="{E915B57E-6078-4248-B61E-C5234A36C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3482" y="1763366"/>
            <a:ext cx="7254598" cy="4637433"/>
          </a:xfrm>
          <a:prstGeom prst="rect">
            <a:avLst/>
          </a:prstGeom>
        </p:spPr>
      </p:pic>
      <p:sp>
        <p:nvSpPr>
          <p:cNvPr id="5" name="Rectangle 4">
            <a:extLst>
              <a:ext uri="{FF2B5EF4-FFF2-40B4-BE49-F238E27FC236}">
                <a16:creationId xmlns:a16="http://schemas.microsoft.com/office/drawing/2014/main" id="{0D31E98F-518E-43DE-8058-8CA300007502}"/>
              </a:ext>
            </a:extLst>
          </p:cNvPr>
          <p:cNvSpPr/>
          <p:nvPr/>
        </p:nvSpPr>
        <p:spPr>
          <a:xfrm>
            <a:off x="3363883" y="284731"/>
            <a:ext cx="8095933" cy="1077218"/>
          </a:xfrm>
          <a:prstGeom prst="rect">
            <a:avLst/>
          </a:prstGeom>
        </p:spPr>
        <p:txBody>
          <a:bodyPr wrap="square">
            <a:spAutoFit/>
          </a:bodyPr>
          <a:lstStyle/>
          <a:p>
            <a:pPr defTabSz="731520"/>
            <a:r>
              <a:rPr lang="en-US" b="1" dirty="0">
                <a:solidFill>
                  <a:prstClr val="black"/>
                </a:solidFill>
                <a:latin typeface="Arial" panose="020B0604020202020204" pitchFamily="34" charset="0"/>
                <a:cs typeface="Arial" panose="020B0604020202020204" pitchFamily="34" charset="0"/>
              </a:rPr>
              <a:t>FACEBOOK IMAGE </a:t>
            </a:r>
            <a:br>
              <a:rPr lang="en-US" b="1" dirty="0">
                <a:solidFill>
                  <a:prstClr val="black"/>
                </a:solidFill>
                <a:latin typeface="Arial" panose="020B0604020202020204" pitchFamily="34" charset="0"/>
                <a:cs typeface="Arial" panose="020B0604020202020204" pitchFamily="34" charset="0"/>
              </a:rPr>
            </a:br>
            <a:r>
              <a:rPr lang="en-US" dirty="0">
                <a:solidFill>
                  <a:prstClr val="black"/>
                </a:solidFill>
                <a:latin typeface="Arial" panose="020B0604020202020204" pitchFamily="34" charset="0"/>
                <a:cs typeface="Arial" panose="020B0604020202020204" pitchFamily="34" charset="0"/>
              </a:rPr>
              <a:t>(Right click, choose “Save as Picture” to save locally)</a:t>
            </a:r>
          </a:p>
          <a:p>
            <a:pPr defTabSz="731520"/>
            <a:r>
              <a:rPr lang="en-US" sz="1400" i="1" dirty="0">
                <a:solidFill>
                  <a:schemeClr val="bg1">
                    <a:lumMod val="50000"/>
                  </a:schemeClr>
                </a:solidFill>
                <a:latin typeface="Arial" panose="020B0604020202020204" pitchFamily="34" charset="0"/>
                <a:cs typeface="Arial" panose="020B0604020202020204" pitchFamily="34" charset="0"/>
              </a:rPr>
              <a:t>Note: Facebook and Twitter cards are different dimensions. </a:t>
            </a:r>
          </a:p>
          <a:p>
            <a:pPr defTabSz="731520"/>
            <a:r>
              <a:rPr lang="en-US" sz="1400" i="1" dirty="0">
                <a:solidFill>
                  <a:schemeClr val="bg1">
                    <a:lumMod val="50000"/>
                  </a:schemeClr>
                </a:solidFill>
                <a:latin typeface="Arial" panose="020B0604020202020204" pitchFamily="34" charset="0"/>
                <a:cs typeface="Arial" panose="020B0604020202020204" pitchFamily="34" charset="0"/>
              </a:rPr>
              <a:t>**This image is an animated GIF of a heart in </a:t>
            </a:r>
            <a:r>
              <a:rPr lang="en-US" sz="1400" i="1" dirty="0" err="1">
                <a:solidFill>
                  <a:schemeClr val="bg1">
                    <a:lumMod val="50000"/>
                  </a:schemeClr>
                </a:solidFill>
                <a:latin typeface="Arial" panose="020B0604020202020204" pitchFamily="34" charset="0"/>
                <a:cs typeface="Arial" panose="020B0604020202020204" pitchFamily="34" charset="0"/>
              </a:rPr>
              <a:t>Afib</a:t>
            </a:r>
            <a:r>
              <a:rPr lang="en-US" sz="1400" i="1" dirty="0">
                <a:solidFill>
                  <a:schemeClr val="bg1">
                    <a:lumMod val="50000"/>
                  </a:schemeClr>
                </a:solidFill>
                <a:latin typeface="Arial" panose="020B0604020202020204" pitchFamily="34" charset="0"/>
                <a:cs typeface="Arial" panose="020B0604020202020204" pitchFamily="34" charset="0"/>
              </a:rPr>
              <a:t>; it animates on Facebook and Twitter</a:t>
            </a:r>
            <a:endParaRPr lang="en-US" dirty="0"/>
          </a:p>
        </p:txBody>
      </p:sp>
    </p:spTree>
    <p:extLst>
      <p:ext uri="{BB962C8B-B14F-4D97-AF65-F5344CB8AC3E}">
        <p14:creationId xmlns:p14="http://schemas.microsoft.com/office/powerpoint/2010/main" val="1475353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85B0E27B-3B34-3743-9368-7DAA97CC5B7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4158" y="805551"/>
            <a:ext cx="873910" cy="873910"/>
          </a:xfrm>
          <a:prstGeom prst="rect">
            <a:avLst/>
          </a:prstGeom>
        </p:spPr>
      </p:pic>
      <p:sp>
        <p:nvSpPr>
          <p:cNvPr id="14" name="Rectangle 13">
            <a:extLst>
              <a:ext uri="{FF2B5EF4-FFF2-40B4-BE49-F238E27FC236}">
                <a16:creationId xmlns:a16="http://schemas.microsoft.com/office/drawing/2014/main" id="{6F693E45-2332-FD47-97E3-94D647171063}"/>
              </a:ext>
            </a:extLst>
          </p:cNvPr>
          <p:cNvSpPr/>
          <p:nvPr/>
        </p:nvSpPr>
        <p:spPr>
          <a:xfrm>
            <a:off x="300567" y="3429000"/>
            <a:ext cx="2462511" cy="2277547"/>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TWITTER COPY:</a:t>
            </a: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300" dirty="0">
                <a:solidFill>
                  <a:prstClr val="black"/>
                </a:solidFill>
                <a:latin typeface="Arial" panose="020B0604020202020204" pitchFamily="34" charset="0"/>
                <a:cs typeface="Arial" panose="020B0604020202020204" pitchFamily="34" charset="0"/>
              </a:rPr>
              <a:t>#</a:t>
            </a:r>
            <a:r>
              <a:rPr lang="en-US" sz="1300" dirty="0" err="1">
                <a:solidFill>
                  <a:prstClr val="black"/>
                </a:solidFill>
                <a:latin typeface="Arial" panose="020B0604020202020204" pitchFamily="34" charset="0"/>
                <a:cs typeface="Arial" panose="020B0604020202020204" pitchFamily="34" charset="0"/>
              </a:rPr>
              <a:t>Epeeps</a:t>
            </a:r>
            <a:r>
              <a:rPr lang="en-US" sz="1300" dirty="0">
                <a:solidFill>
                  <a:prstClr val="black"/>
                </a:solidFill>
                <a:latin typeface="Arial" panose="020B0604020202020204" pitchFamily="34" charset="0"/>
                <a:cs typeface="Arial" panose="020B0604020202020204" pitchFamily="34" charset="0"/>
              </a:rPr>
              <a:t>: Need help explaining catheter ablation to your patients? Check out @</a:t>
            </a:r>
            <a:r>
              <a:rPr lang="en-US" sz="1300" dirty="0" err="1">
                <a:solidFill>
                  <a:prstClr val="black"/>
                </a:solidFill>
                <a:latin typeface="Arial" panose="020B0604020202020204" pitchFamily="34" charset="0"/>
                <a:cs typeface="Arial" panose="020B0604020202020204" pitchFamily="34" charset="0"/>
              </a:rPr>
              <a:t>BiosenseWebster’s</a:t>
            </a:r>
            <a:r>
              <a:rPr lang="en-US" sz="1300" dirty="0">
                <a:solidFill>
                  <a:prstClr val="black"/>
                </a:solidFill>
                <a:latin typeface="Arial" panose="020B0604020202020204" pitchFamily="34" charset="0"/>
                <a:cs typeface="Arial" panose="020B0604020202020204" pitchFamily="34" charset="0"/>
              </a:rPr>
              <a:t> Get Smart About AFib website:</a:t>
            </a:r>
            <a:endParaRPr lang="en-US" sz="1300" b="1" dirty="0">
              <a:solidFill>
                <a:prstClr val="black"/>
              </a:solidFill>
              <a:latin typeface="Arial" panose="020B0604020202020204" pitchFamily="34" charset="0"/>
              <a:cs typeface="Arial" panose="020B0604020202020204" pitchFamily="34" charset="0"/>
            </a:endParaRPr>
          </a:p>
          <a:p>
            <a:pPr defTabSz="731520"/>
            <a:endParaRPr lang="en-US" sz="1280" dirty="0">
              <a:solidFill>
                <a:prstClr val="black"/>
              </a:solidFill>
              <a:latin typeface="Arial" panose="020B0604020202020204" pitchFamily="34" charset="0"/>
              <a:cs typeface="Arial" panose="020B0604020202020204" pitchFamily="34" charset="0"/>
            </a:endParaRPr>
          </a:p>
          <a:p>
            <a:pPr defTabSz="731520"/>
            <a:r>
              <a:rPr lang="en-US" sz="1280" dirty="0">
                <a:solidFill>
                  <a:prstClr val="black"/>
                </a:solidFill>
                <a:latin typeface="Arial" panose="020B0604020202020204" pitchFamily="34" charset="0"/>
                <a:cs typeface="Arial" panose="020B0604020202020204" pitchFamily="34" charset="0"/>
              </a:rPr>
              <a:t>[LINK: </a:t>
            </a:r>
            <a:r>
              <a:rPr lang="en-US" sz="1280" dirty="0">
                <a:solidFill>
                  <a:prstClr val="black"/>
                </a:solidFill>
                <a:latin typeface="Arial" panose="020B0604020202020204" pitchFamily="34" charset="0"/>
                <a:cs typeface="Arial" panose="020B0604020202020204" pitchFamily="34" charset="0"/>
                <a:hlinkClick r:id="rId3"/>
              </a:rPr>
              <a:t>https://www.getsmartaboutafib.com/what-is-afib</a:t>
            </a:r>
            <a:r>
              <a:rPr lang="en-US" sz="1280" dirty="0">
                <a:solidFill>
                  <a:prstClr val="black"/>
                </a:solidFill>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FFCD667C-50A8-4995-990E-31FFCB3D0DAD}"/>
              </a:ext>
            </a:extLst>
          </p:cNvPr>
          <p:cNvSpPr/>
          <p:nvPr/>
        </p:nvSpPr>
        <p:spPr>
          <a:xfrm>
            <a:off x="3363883" y="284731"/>
            <a:ext cx="8095933" cy="1077218"/>
          </a:xfrm>
          <a:prstGeom prst="rect">
            <a:avLst/>
          </a:prstGeom>
        </p:spPr>
        <p:txBody>
          <a:bodyPr wrap="square">
            <a:spAutoFit/>
          </a:bodyPr>
          <a:lstStyle/>
          <a:p>
            <a:pPr defTabSz="731520"/>
            <a:r>
              <a:rPr lang="en-US" b="1" dirty="0">
                <a:solidFill>
                  <a:prstClr val="black"/>
                </a:solidFill>
                <a:latin typeface="Arial" panose="020B0604020202020204" pitchFamily="34" charset="0"/>
                <a:cs typeface="Arial" panose="020B0604020202020204" pitchFamily="34" charset="0"/>
              </a:rPr>
              <a:t>TWITTER IMAGE </a:t>
            </a:r>
            <a:br>
              <a:rPr lang="en-US" b="1" dirty="0">
                <a:solidFill>
                  <a:prstClr val="black"/>
                </a:solidFill>
                <a:latin typeface="Arial" panose="020B0604020202020204" pitchFamily="34" charset="0"/>
                <a:cs typeface="Arial" panose="020B0604020202020204" pitchFamily="34" charset="0"/>
              </a:rPr>
            </a:br>
            <a:r>
              <a:rPr lang="en-US" dirty="0">
                <a:solidFill>
                  <a:prstClr val="black"/>
                </a:solidFill>
                <a:latin typeface="Arial" panose="020B0604020202020204" pitchFamily="34" charset="0"/>
                <a:cs typeface="Arial" panose="020B0604020202020204" pitchFamily="34" charset="0"/>
              </a:rPr>
              <a:t>(Right click, choose “Save as Picture” to save locally)</a:t>
            </a:r>
          </a:p>
          <a:p>
            <a:pPr defTabSz="731520"/>
            <a:r>
              <a:rPr lang="en-US" sz="1400" i="1" dirty="0">
                <a:solidFill>
                  <a:schemeClr val="bg1">
                    <a:lumMod val="50000"/>
                  </a:schemeClr>
                </a:solidFill>
                <a:latin typeface="Arial" panose="020B0604020202020204" pitchFamily="34" charset="0"/>
                <a:cs typeface="Arial" panose="020B0604020202020204" pitchFamily="34" charset="0"/>
              </a:rPr>
              <a:t>Note: Facebook and Twitter cards are different dimensions. </a:t>
            </a:r>
          </a:p>
          <a:p>
            <a:pPr defTabSz="731520"/>
            <a:r>
              <a:rPr lang="en-US" sz="1400" i="1" dirty="0">
                <a:solidFill>
                  <a:schemeClr val="bg1">
                    <a:lumMod val="50000"/>
                  </a:schemeClr>
                </a:solidFill>
                <a:latin typeface="Arial" panose="020B0604020202020204" pitchFamily="34" charset="0"/>
                <a:cs typeface="Arial" panose="020B0604020202020204" pitchFamily="34" charset="0"/>
              </a:rPr>
              <a:t>**This image is an animated GIF of a heart in </a:t>
            </a:r>
            <a:r>
              <a:rPr lang="en-US" sz="1400" i="1" dirty="0" err="1">
                <a:solidFill>
                  <a:schemeClr val="bg1">
                    <a:lumMod val="50000"/>
                  </a:schemeClr>
                </a:solidFill>
                <a:latin typeface="Arial" panose="020B0604020202020204" pitchFamily="34" charset="0"/>
                <a:cs typeface="Arial" panose="020B0604020202020204" pitchFamily="34" charset="0"/>
              </a:rPr>
              <a:t>Afib</a:t>
            </a:r>
            <a:r>
              <a:rPr lang="en-US" sz="1400" i="1" dirty="0">
                <a:solidFill>
                  <a:schemeClr val="bg1">
                    <a:lumMod val="50000"/>
                  </a:schemeClr>
                </a:solidFill>
                <a:latin typeface="Arial" panose="020B0604020202020204" pitchFamily="34" charset="0"/>
                <a:cs typeface="Arial" panose="020B0604020202020204" pitchFamily="34" charset="0"/>
              </a:rPr>
              <a:t>; it animates on Facebook and Twitter</a:t>
            </a:r>
            <a:endParaRPr lang="en-US" dirty="0"/>
          </a:p>
        </p:txBody>
      </p:sp>
      <p:pic>
        <p:nvPicPr>
          <p:cNvPr id="8" name="Picture 7" descr="A picture containing indoor, table&#10;&#10;Description automatically generated">
            <a:extLst>
              <a:ext uri="{FF2B5EF4-FFF2-40B4-BE49-F238E27FC236}">
                <a16:creationId xmlns:a16="http://schemas.microsoft.com/office/drawing/2014/main" id="{9EC26AF2-8305-49DE-8CAA-7E75CF76E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3482" y="1763366"/>
            <a:ext cx="7254598" cy="4637433"/>
          </a:xfrm>
          <a:prstGeom prst="rect">
            <a:avLst/>
          </a:prstGeom>
        </p:spPr>
      </p:pic>
    </p:spTree>
    <p:extLst>
      <p:ext uri="{BB962C8B-B14F-4D97-AF65-F5344CB8AC3E}">
        <p14:creationId xmlns:p14="http://schemas.microsoft.com/office/powerpoint/2010/main" val="210710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85B0E27B-3B34-3743-9368-7DAA97CC5B7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4158" y="805551"/>
            <a:ext cx="873910" cy="873910"/>
          </a:xfrm>
          <a:prstGeom prst="rect">
            <a:avLst/>
          </a:prstGeom>
        </p:spPr>
      </p:pic>
      <p:sp>
        <p:nvSpPr>
          <p:cNvPr id="14" name="Rectangle 13">
            <a:extLst>
              <a:ext uri="{FF2B5EF4-FFF2-40B4-BE49-F238E27FC236}">
                <a16:creationId xmlns:a16="http://schemas.microsoft.com/office/drawing/2014/main" id="{6F693E45-2332-FD47-97E3-94D647171063}"/>
              </a:ext>
            </a:extLst>
          </p:cNvPr>
          <p:cNvSpPr/>
          <p:nvPr/>
        </p:nvSpPr>
        <p:spPr>
          <a:xfrm>
            <a:off x="300567" y="3429000"/>
            <a:ext cx="2462511" cy="2317558"/>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TWITTER COPY:</a:t>
            </a:r>
          </a:p>
          <a:p>
            <a:pPr defTabSz="731520"/>
            <a:endParaRPr lang="en-US" sz="1300" dirty="0">
              <a:solidFill>
                <a:prstClr val="black"/>
              </a:solidFill>
              <a:latin typeface="Arial" panose="020B0604020202020204" pitchFamily="34" charset="0"/>
              <a:cs typeface="Arial" panose="020B0604020202020204" pitchFamily="34" charset="0"/>
            </a:endParaRPr>
          </a:p>
          <a:p>
            <a:pPr defTabSz="731520"/>
            <a:r>
              <a:rPr lang="en-US" sz="1300" dirty="0">
                <a:solidFill>
                  <a:prstClr val="black"/>
                </a:solidFill>
                <a:latin typeface="Arial" panose="020B0604020202020204" pitchFamily="34" charset="0"/>
                <a:cs typeface="Arial" panose="020B0604020202020204" pitchFamily="34" charset="0"/>
              </a:rPr>
              <a:t>Did you know that #AFib disproportionately affects Black Americans? My fellow #EPeeps and I are dedicated to raising awareness and finding the right treatment for all patients: </a:t>
            </a:r>
            <a:r>
              <a:rPr lang="en-US" sz="1300" dirty="0">
                <a:hlinkClick r:id="rId3"/>
              </a:rPr>
              <a:t>https://www.getsmartaboutafib.com/</a:t>
            </a:r>
            <a:r>
              <a:rPr lang="en-US" sz="1300" dirty="0">
                <a:solidFill>
                  <a:prstClr val="black"/>
                </a:solidFill>
                <a:latin typeface="Arial" panose="020B0604020202020204" pitchFamily="34" charset="0"/>
                <a:cs typeface="Arial" panose="020B0604020202020204" pitchFamily="34" charset="0"/>
              </a:rPr>
              <a:t> #HeartMonth</a:t>
            </a:r>
          </a:p>
        </p:txBody>
      </p:sp>
      <p:sp>
        <p:nvSpPr>
          <p:cNvPr id="7" name="Rectangle 6">
            <a:extLst>
              <a:ext uri="{FF2B5EF4-FFF2-40B4-BE49-F238E27FC236}">
                <a16:creationId xmlns:a16="http://schemas.microsoft.com/office/drawing/2014/main" id="{FFCD667C-50A8-4995-990E-31FFCB3D0DAD}"/>
              </a:ext>
            </a:extLst>
          </p:cNvPr>
          <p:cNvSpPr/>
          <p:nvPr/>
        </p:nvSpPr>
        <p:spPr>
          <a:xfrm>
            <a:off x="3363883" y="284731"/>
            <a:ext cx="8095933" cy="861774"/>
          </a:xfrm>
          <a:prstGeom prst="rect">
            <a:avLst/>
          </a:prstGeom>
        </p:spPr>
        <p:txBody>
          <a:bodyPr wrap="square">
            <a:spAutoFit/>
          </a:bodyPr>
          <a:lstStyle/>
          <a:p>
            <a:pPr defTabSz="731520"/>
            <a:r>
              <a:rPr lang="en-US" b="1" dirty="0">
                <a:solidFill>
                  <a:prstClr val="black"/>
                </a:solidFill>
                <a:latin typeface="Arial" panose="020B0604020202020204" pitchFamily="34" charset="0"/>
                <a:cs typeface="Arial" panose="020B0604020202020204" pitchFamily="34" charset="0"/>
              </a:rPr>
              <a:t>TWITTER IMAGE </a:t>
            </a:r>
            <a:br>
              <a:rPr lang="en-US" b="1" dirty="0">
                <a:solidFill>
                  <a:prstClr val="black"/>
                </a:solidFill>
                <a:latin typeface="Arial" panose="020B0604020202020204" pitchFamily="34" charset="0"/>
                <a:cs typeface="Arial" panose="020B0604020202020204" pitchFamily="34" charset="0"/>
              </a:rPr>
            </a:br>
            <a:r>
              <a:rPr lang="en-US" dirty="0">
                <a:solidFill>
                  <a:prstClr val="black"/>
                </a:solidFill>
                <a:latin typeface="Arial" panose="020B0604020202020204" pitchFamily="34" charset="0"/>
                <a:cs typeface="Arial" panose="020B0604020202020204" pitchFamily="34" charset="0"/>
              </a:rPr>
              <a:t>(Right click, choose “Save as Picture” to save locally)</a:t>
            </a:r>
          </a:p>
          <a:p>
            <a:pPr defTabSz="731520"/>
            <a:r>
              <a:rPr lang="en-US" sz="1400" i="1" dirty="0">
                <a:solidFill>
                  <a:schemeClr val="bg1">
                    <a:lumMod val="50000"/>
                  </a:schemeClr>
                </a:solidFill>
                <a:latin typeface="Arial" panose="020B0604020202020204" pitchFamily="34" charset="0"/>
                <a:cs typeface="Arial" panose="020B0604020202020204" pitchFamily="34" charset="0"/>
              </a:rPr>
              <a:t>Note: Facebook and Twitter cards are different dimensions. </a:t>
            </a:r>
          </a:p>
        </p:txBody>
      </p:sp>
      <p:pic>
        <p:nvPicPr>
          <p:cNvPr id="2" name="Picture 1">
            <a:extLst>
              <a:ext uri="{FF2B5EF4-FFF2-40B4-BE49-F238E27FC236}">
                <a16:creationId xmlns:a16="http://schemas.microsoft.com/office/drawing/2014/main" id="{C8B655DE-7302-4EE1-8980-06A974328B81}"/>
              </a:ext>
            </a:extLst>
          </p:cNvPr>
          <p:cNvPicPr>
            <a:picLocks noChangeAspect="1"/>
          </p:cNvPicPr>
          <p:nvPr/>
        </p:nvPicPr>
        <p:blipFill>
          <a:blip r:embed="rId4"/>
          <a:stretch>
            <a:fillRect/>
          </a:stretch>
        </p:blipFill>
        <p:spPr>
          <a:xfrm>
            <a:off x="3363883" y="1372774"/>
            <a:ext cx="7764116" cy="5085175"/>
          </a:xfrm>
          <a:prstGeom prst="rect">
            <a:avLst/>
          </a:prstGeom>
        </p:spPr>
      </p:pic>
    </p:spTree>
    <p:extLst>
      <p:ext uri="{BB962C8B-B14F-4D97-AF65-F5344CB8AC3E}">
        <p14:creationId xmlns:p14="http://schemas.microsoft.com/office/powerpoint/2010/main" val="2281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693E45-2332-FD47-97E3-94D647171063}"/>
              </a:ext>
            </a:extLst>
          </p:cNvPr>
          <p:cNvSpPr/>
          <p:nvPr/>
        </p:nvSpPr>
        <p:spPr>
          <a:xfrm>
            <a:off x="300567" y="3429000"/>
            <a:ext cx="2462511" cy="1902059"/>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LINKEDIN COPY:</a:t>
            </a:r>
          </a:p>
          <a:p>
            <a:pPr defTabSz="731520"/>
            <a:r>
              <a:rPr lang="en-US" sz="1300" dirty="0">
                <a:solidFill>
                  <a:prstClr val="black"/>
                </a:solidFill>
                <a:latin typeface="Arial" panose="020B0604020202020204" pitchFamily="34" charset="0"/>
                <a:cs typeface="Arial" panose="020B0604020202020204" pitchFamily="34" charset="0"/>
              </a:rPr>
              <a:t>Did you know there are major racial disparities when it comes to heart health and #AFib? Join me this #HeartMonth to educate yourself and your patients: </a:t>
            </a:r>
            <a:r>
              <a:rPr lang="en-US" sz="1300" dirty="0">
                <a:latin typeface="Arial" panose="020B0604020202020204" pitchFamily="34" charset="0"/>
                <a:cs typeface="Arial" panose="020B0604020202020204" pitchFamily="34" charset="0"/>
                <a:hlinkClick r:id="rId2"/>
              </a:rPr>
              <a:t>https://www.getsmartaboutafib.com/</a:t>
            </a:r>
            <a:r>
              <a:rPr lang="en-US" sz="1300" dirty="0">
                <a:solidFill>
                  <a:prstClr val="black"/>
                </a:solidFill>
                <a:latin typeface="Arial" panose="020B0604020202020204" pitchFamily="34" charset="0"/>
                <a:cs typeface="Arial" panose="020B0604020202020204" pitchFamily="34" charset="0"/>
              </a:rPr>
              <a:t> #EPeeps</a:t>
            </a:r>
          </a:p>
        </p:txBody>
      </p:sp>
      <p:sp>
        <p:nvSpPr>
          <p:cNvPr id="7" name="Rectangle 6">
            <a:extLst>
              <a:ext uri="{FF2B5EF4-FFF2-40B4-BE49-F238E27FC236}">
                <a16:creationId xmlns:a16="http://schemas.microsoft.com/office/drawing/2014/main" id="{FFCD667C-50A8-4995-990E-31FFCB3D0DAD}"/>
              </a:ext>
            </a:extLst>
          </p:cNvPr>
          <p:cNvSpPr/>
          <p:nvPr/>
        </p:nvSpPr>
        <p:spPr>
          <a:xfrm>
            <a:off x="3363883" y="284731"/>
            <a:ext cx="8095933" cy="861774"/>
          </a:xfrm>
          <a:prstGeom prst="rect">
            <a:avLst/>
          </a:prstGeom>
        </p:spPr>
        <p:txBody>
          <a:bodyPr wrap="square">
            <a:spAutoFit/>
          </a:bodyPr>
          <a:lstStyle/>
          <a:p>
            <a:pPr defTabSz="731520"/>
            <a:r>
              <a:rPr lang="en-US" b="1" dirty="0">
                <a:solidFill>
                  <a:prstClr val="black"/>
                </a:solidFill>
                <a:latin typeface="Arial" panose="020B0604020202020204" pitchFamily="34" charset="0"/>
                <a:cs typeface="Arial" panose="020B0604020202020204" pitchFamily="34" charset="0"/>
              </a:rPr>
              <a:t>LINKEDIN IMAGE </a:t>
            </a:r>
            <a:br>
              <a:rPr lang="en-US" b="1" dirty="0">
                <a:solidFill>
                  <a:prstClr val="black"/>
                </a:solidFill>
                <a:latin typeface="Arial" panose="020B0604020202020204" pitchFamily="34" charset="0"/>
                <a:cs typeface="Arial" panose="020B0604020202020204" pitchFamily="34" charset="0"/>
              </a:rPr>
            </a:br>
            <a:r>
              <a:rPr lang="en-US" dirty="0">
                <a:solidFill>
                  <a:prstClr val="black"/>
                </a:solidFill>
                <a:latin typeface="Arial" panose="020B0604020202020204" pitchFamily="34" charset="0"/>
                <a:cs typeface="Arial" panose="020B0604020202020204" pitchFamily="34" charset="0"/>
              </a:rPr>
              <a:t>(Right click, choose “Save as Picture” to save locally)</a:t>
            </a:r>
          </a:p>
          <a:p>
            <a:pPr defTabSz="731520"/>
            <a:r>
              <a:rPr lang="en-US" sz="1400" i="1" dirty="0">
                <a:solidFill>
                  <a:schemeClr val="bg1">
                    <a:lumMod val="50000"/>
                  </a:schemeClr>
                </a:solidFill>
                <a:latin typeface="Arial" panose="020B0604020202020204" pitchFamily="34" charset="0"/>
                <a:cs typeface="Arial" panose="020B0604020202020204" pitchFamily="34" charset="0"/>
              </a:rPr>
              <a:t>Note: Facebook and Twitter cards are different dimensions. </a:t>
            </a:r>
          </a:p>
        </p:txBody>
      </p:sp>
      <p:pic>
        <p:nvPicPr>
          <p:cNvPr id="1026" name="Picture 2" descr="Circle, linkedin, logo, media, network, social, share icon - Free download">
            <a:extLst>
              <a:ext uri="{FF2B5EF4-FFF2-40B4-BE49-F238E27FC236}">
                <a16:creationId xmlns:a16="http://schemas.microsoft.com/office/drawing/2014/main" id="{7BE4CC6D-0667-4E20-859D-230EFF26C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67" y="805551"/>
            <a:ext cx="873910" cy="8739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3ED875F-B1F7-45D0-B2AB-0ADCA2A3C373}"/>
              </a:ext>
            </a:extLst>
          </p:cNvPr>
          <p:cNvPicPr>
            <a:picLocks noChangeAspect="1"/>
          </p:cNvPicPr>
          <p:nvPr/>
        </p:nvPicPr>
        <p:blipFill>
          <a:blip r:embed="rId4"/>
          <a:stretch>
            <a:fillRect/>
          </a:stretch>
        </p:blipFill>
        <p:spPr>
          <a:xfrm>
            <a:off x="3363883" y="1372774"/>
            <a:ext cx="7764116" cy="5085175"/>
          </a:xfrm>
          <a:prstGeom prst="rect">
            <a:avLst/>
          </a:prstGeom>
        </p:spPr>
      </p:pic>
    </p:spTree>
    <p:extLst>
      <p:ext uri="{BB962C8B-B14F-4D97-AF65-F5344CB8AC3E}">
        <p14:creationId xmlns:p14="http://schemas.microsoft.com/office/powerpoint/2010/main" val="253884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85B0E27B-3B34-3743-9368-7DAA97CC5B7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4158" y="805551"/>
            <a:ext cx="873910" cy="873910"/>
          </a:xfrm>
          <a:prstGeom prst="rect">
            <a:avLst/>
          </a:prstGeom>
        </p:spPr>
      </p:pic>
      <p:sp>
        <p:nvSpPr>
          <p:cNvPr id="14" name="Rectangle 13">
            <a:extLst>
              <a:ext uri="{FF2B5EF4-FFF2-40B4-BE49-F238E27FC236}">
                <a16:creationId xmlns:a16="http://schemas.microsoft.com/office/drawing/2014/main" id="{6F693E45-2332-FD47-97E3-94D647171063}"/>
              </a:ext>
            </a:extLst>
          </p:cNvPr>
          <p:cNvSpPr/>
          <p:nvPr/>
        </p:nvSpPr>
        <p:spPr>
          <a:xfrm>
            <a:off x="300567" y="3429000"/>
            <a:ext cx="2462511" cy="2089803"/>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TWITTER COPY:</a:t>
            </a:r>
          </a:p>
          <a:p>
            <a:pPr defTabSz="731520"/>
            <a:endParaRPr lang="en-US" sz="1300" dirty="0">
              <a:solidFill>
                <a:prstClr val="black"/>
              </a:solidFill>
              <a:latin typeface="Arial" panose="020B0604020202020204" pitchFamily="34" charset="0"/>
              <a:cs typeface="Arial" panose="020B0604020202020204" pitchFamily="34" charset="0"/>
            </a:endParaRPr>
          </a:p>
          <a:p>
            <a:pPr defTabSz="731520"/>
            <a:r>
              <a:rPr lang="en-US" sz="1300" dirty="0">
                <a:solidFill>
                  <a:prstClr val="black"/>
                </a:solidFill>
                <a:latin typeface="Arial" panose="020B0604020202020204" pitchFamily="34" charset="0"/>
                <a:cs typeface="Arial" panose="020B0604020202020204" pitchFamily="34" charset="0"/>
              </a:rPr>
              <a:t>This #HeartMonth, let’s focus on recognizing the higher prevalence of #AFib risk factors in Black patients and the importance of early diagnosis &amp; treatment: </a:t>
            </a:r>
            <a:r>
              <a:rPr lang="en-US" sz="1300" dirty="0">
                <a:latin typeface="Arial" panose="020B0604020202020204" pitchFamily="34" charset="0"/>
                <a:cs typeface="Arial" panose="020B0604020202020204" pitchFamily="34" charset="0"/>
                <a:hlinkClick r:id="rId3"/>
              </a:rPr>
              <a:t>https://www.getsmartaboutafib.com/</a:t>
            </a:r>
            <a:r>
              <a:rPr lang="en-US" sz="1300" dirty="0">
                <a:solidFill>
                  <a:prstClr val="black"/>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FFCD667C-50A8-4995-990E-31FFCB3D0DAD}"/>
              </a:ext>
            </a:extLst>
          </p:cNvPr>
          <p:cNvSpPr/>
          <p:nvPr/>
        </p:nvSpPr>
        <p:spPr>
          <a:xfrm>
            <a:off x="3363883" y="284731"/>
            <a:ext cx="8095933" cy="861774"/>
          </a:xfrm>
          <a:prstGeom prst="rect">
            <a:avLst/>
          </a:prstGeom>
        </p:spPr>
        <p:txBody>
          <a:bodyPr wrap="square">
            <a:spAutoFit/>
          </a:bodyPr>
          <a:lstStyle/>
          <a:p>
            <a:pPr defTabSz="731520"/>
            <a:r>
              <a:rPr lang="en-US" b="1" dirty="0">
                <a:solidFill>
                  <a:prstClr val="black"/>
                </a:solidFill>
                <a:latin typeface="Arial" panose="020B0604020202020204" pitchFamily="34" charset="0"/>
                <a:cs typeface="Arial" panose="020B0604020202020204" pitchFamily="34" charset="0"/>
              </a:rPr>
              <a:t>TWITTER IMAGE </a:t>
            </a:r>
            <a:br>
              <a:rPr lang="en-US" b="1" dirty="0">
                <a:solidFill>
                  <a:prstClr val="black"/>
                </a:solidFill>
                <a:latin typeface="Arial" panose="020B0604020202020204" pitchFamily="34" charset="0"/>
                <a:cs typeface="Arial" panose="020B0604020202020204" pitchFamily="34" charset="0"/>
              </a:rPr>
            </a:br>
            <a:r>
              <a:rPr lang="en-US" dirty="0">
                <a:solidFill>
                  <a:prstClr val="black"/>
                </a:solidFill>
                <a:latin typeface="Arial" panose="020B0604020202020204" pitchFamily="34" charset="0"/>
                <a:cs typeface="Arial" panose="020B0604020202020204" pitchFamily="34" charset="0"/>
              </a:rPr>
              <a:t>(Right click, choose “Save as Picture” to save locally)</a:t>
            </a:r>
          </a:p>
          <a:p>
            <a:pPr defTabSz="731520"/>
            <a:r>
              <a:rPr lang="en-US" sz="1400" i="1" dirty="0">
                <a:solidFill>
                  <a:schemeClr val="bg1">
                    <a:lumMod val="50000"/>
                  </a:schemeClr>
                </a:solidFill>
                <a:latin typeface="Arial" panose="020B0604020202020204" pitchFamily="34" charset="0"/>
                <a:cs typeface="Arial" panose="020B0604020202020204" pitchFamily="34" charset="0"/>
              </a:rPr>
              <a:t>Note: Facebook and Twitter cards are different dimensions. </a:t>
            </a:r>
          </a:p>
        </p:txBody>
      </p:sp>
      <p:pic>
        <p:nvPicPr>
          <p:cNvPr id="2" name="Picture 1">
            <a:extLst>
              <a:ext uri="{FF2B5EF4-FFF2-40B4-BE49-F238E27FC236}">
                <a16:creationId xmlns:a16="http://schemas.microsoft.com/office/drawing/2014/main" id="{D0D9C5B6-6B1E-4E1A-B98B-723BFBFD9956}"/>
              </a:ext>
            </a:extLst>
          </p:cNvPr>
          <p:cNvPicPr>
            <a:picLocks noChangeAspect="1"/>
          </p:cNvPicPr>
          <p:nvPr/>
        </p:nvPicPr>
        <p:blipFill>
          <a:blip r:embed="rId4"/>
          <a:stretch>
            <a:fillRect/>
          </a:stretch>
        </p:blipFill>
        <p:spPr>
          <a:xfrm>
            <a:off x="3127236" y="1413205"/>
            <a:ext cx="8959229" cy="4939970"/>
          </a:xfrm>
          <a:prstGeom prst="rect">
            <a:avLst/>
          </a:prstGeom>
        </p:spPr>
      </p:pic>
    </p:spTree>
    <p:extLst>
      <p:ext uri="{BB962C8B-B14F-4D97-AF65-F5344CB8AC3E}">
        <p14:creationId xmlns:p14="http://schemas.microsoft.com/office/powerpoint/2010/main" val="68619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FE1528-DB0E-844E-995A-60762670A6CE}"/>
              </a:ext>
            </a:extLst>
          </p:cNvPr>
          <p:cNvSpPr/>
          <p:nvPr/>
        </p:nvSpPr>
        <p:spPr>
          <a:xfrm>
            <a:off x="0" y="0"/>
            <a:ext cx="2992582"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693E45-2332-FD47-97E3-94D647171063}"/>
              </a:ext>
            </a:extLst>
          </p:cNvPr>
          <p:cNvSpPr/>
          <p:nvPr/>
        </p:nvSpPr>
        <p:spPr>
          <a:xfrm>
            <a:off x="300567" y="3429000"/>
            <a:ext cx="2462511" cy="2462213"/>
          </a:xfrm>
          <a:prstGeom prst="rect">
            <a:avLst/>
          </a:prstGeom>
        </p:spPr>
        <p:txBody>
          <a:bodyPr wrap="square">
            <a:spAutoFit/>
          </a:bodyPr>
          <a:lstStyle/>
          <a:p>
            <a:pPr defTabSz="731520"/>
            <a:r>
              <a:rPr lang="en-US" sz="1280" b="1" dirty="0">
                <a:solidFill>
                  <a:prstClr val="black"/>
                </a:solidFill>
                <a:latin typeface="Arial" panose="020B0604020202020204" pitchFamily="34" charset="0"/>
                <a:cs typeface="Arial" panose="020B0604020202020204" pitchFamily="34" charset="0"/>
              </a:rPr>
              <a:t>LINKEDIN COPY:</a:t>
            </a:r>
          </a:p>
          <a:p>
            <a:pPr defTabSz="731520"/>
            <a:r>
              <a:rPr lang="en-US" sz="1280" dirty="0">
                <a:solidFill>
                  <a:prstClr val="black"/>
                </a:solidFill>
                <a:latin typeface="Arial" panose="020B0604020202020204" pitchFamily="34" charset="0"/>
                <a:cs typeface="Arial" panose="020B0604020202020204" pitchFamily="34" charset="0"/>
              </a:rPr>
              <a:t>February is #HeartMonth and there’s no better time to recognize the #AFib disparities that exist among Black patients. Learn about the higher prevalence of #AFib risk factors in Black patients and the importance of early diagnosis &amp; treatment: </a:t>
            </a:r>
            <a:r>
              <a:rPr lang="en-US" sz="1200" dirty="0">
                <a:latin typeface="Arial" panose="020B0604020202020204" pitchFamily="34" charset="0"/>
                <a:cs typeface="Arial" panose="020B0604020202020204" pitchFamily="34" charset="0"/>
                <a:hlinkClick r:id="rId2"/>
              </a:rPr>
              <a:t>https://www.getsmartaboutafib.com/</a:t>
            </a:r>
            <a:r>
              <a:rPr lang="en-US" sz="1200" dirty="0">
                <a:solidFill>
                  <a:prstClr val="black"/>
                </a:solidFill>
                <a:latin typeface="Arial" panose="020B0604020202020204" pitchFamily="34" charset="0"/>
                <a:cs typeface="Arial" panose="020B0604020202020204" pitchFamily="34" charset="0"/>
              </a:rPr>
              <a:t> </a:t>
            </a:r>
            <a:r>
              <a:rPr lang="en-US" sz="1280" dirty="0">
                <a:solidFill>
                  <a:prstClr val="black"/>
                </a:solidFill>
                <a:latin typeface="Arial" panose="020B0604020202020204" pitchFamily="34" charset="0"/>
                <a:cs typeface="Arial" panose="020B0604020202020204" pitchFamily="34" charset="0"/>
              </a:rPr>
              <a:t>#EPeeps</a:t>
            </a:r>
          </a:p>
        </p:txBody>
      </p:sp>
      <p:sp>
        <p:nvSpPr>
          <p:cNvPr id="7" name="Rectangle 6">
            <a:extLst>
              <a:ext uri="{FF2B5EF4-FFF2-40B4-BE49-F238E27FC236}">
                <a16:creationId xmlns:a16="http://schemas.microsoft.com/office/drawing/2014/main" id="{FFCD667C-50A8-4995-990E-31FFCB3D0DAD}"/>
              </a:ext>
            </a:extLst>
          </p:cNvPr>
          <p:cNvSpPr/>
          <p:nvPr/>
        </p:nvSpPr>
        <p:spPr>
          <a:xfrm>
            <a:off x="3363883" y="284731"/>
            <a:ext cx="8095933" cy="861774"/>
          </a:xfrm>
          <a:prstGeom prst="rect">
            <a:avLst/>
          </a:prstGeom>
        </p:spPr>
        <p:txBody>
          <a:bodyPr wrap="square">
            <a:spAutoFit/>
          </a:bodyPr>
          <a:lstStyle/>
          <a:p>
            <a:pPr defTabSz="731520"/>
            <a:r>
              <a:rPr lang="en-US" b="1" dirty="0">
                <a:solidFill>
                  <a:prstClr val="black"/>
                </a:solidFill>
                <a:latin typeface="Arial" panose="020B0604020202020204" pitchFamily="34" charset="0"/>
                <a:cs typeface="Arial" panose="020B0604020202020204" pitchFamily="34" charset="0"/>
              </a:rPr>
              <a:t>LINKEDIN IMAGE </a:t>
            </a:r>
            <a:br>
              <a:rPr lang="en-US" b="1" dirty="0">
                <a:solidFill>
                  <a:prstClr val="black"/>
                </a:solidFill>
                <a:latin typeface="Arial" panose="020B0604020202020204" pitchFamily="34" charset="0"/>
                <a:cs typeface="Arial" panose="020B0604020202020204" pitchFamily="34" charset="0"/>
              </a:rPr>
            </a:br>
            <a:r>
              <a:rPr lang="en-US" dirty="0">
                <a:solidFill>
                  <a:prstClr val="black"/>
                </a:solidFill>
                <a:latin typeface="Arial" panose="020B0604020202020204" pitchFamily="34" charset="0"/>
                <a:cs typeface="Arial" panose="020B0604020202020204" pitchFamily="34" charset="0"/>
              </a:rPr>
              <a:t>(Right click, choose “Save as Picture” to save locally)</a:t>
            </a:r>
          </a:p>
          <a:p>
            <a:pPr defTabSz="731520"/>
            <a:r>
              <a:rPr lang="en-US" sz="1400" i="1" dirty="0">
                <a:solidFill>
                  <a:schemeClr val="bg1">
                    <a:lumMod val="50000"/>
                  </a:schemeClr>
                </a:solidFill>
                <a:latin typeface="Arial" panose="020B0604020202020204" pitchFamily="34" charset="0"/>
                <a:cs typeface="Arial" panose="020B0604020202020204" pitchFamily="34" charset="0"/>
              </a:rPr>
              <a:t>Note: Facebook and Twitter cards are different dimensions. </a:t>
            </a:r>
          </a:p>
        </p:txBody>
      </p:sp>
      <p:pic>
        <p:nvPicPr>
          <p:cNvPr id="1026" name="Picture 2" descr="Circle, linkedin, logo, media, network, social, share icon - Free download">
            <a:extLst>
              <a:ext uri="{FF2B5EF4-FFF2-40B4-BE49-F238E27FC236}">
                <a16:creationId xmlns:a16="http://schemas.microsoft.com/office/drawing/2014/main" id="{7BE4CC6D-0667-4E20-859D-230EFF26C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67" y="805551"/>
            <a:ext cx="873910" cy="8739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2E93C68-12ED-4E41-AD88-F75E7FB810C6}"/>
              </a:ext>
            </a:extLst>
          </p:cNvPr>
          <p:cNvPicPr>
            <a:picLocks noChangeAspect="1"/>
          </p:cNvPicPr>
          <p:nvPr/>
        </p:nvPicPr>
        <p:blipFill>
          <a:blip r:embed="rId4"/>
          <a:stretch>
            <a:fillRect/>
          </a:stretch>
        </p:blipFill>
        <p:spPr>
          <a:xfrm>
            <a:off x="3363883" y="1372774"/>
            <a:ext cx="7764116" cy="5085175"/>
          </a:xfrm>
          <a:prstGeom prst="rect">
            <a:avLst/>
          </a:prstGeom>
        </p:spPr>
      </p:pic>
    </p:spTree>
    <p:extLst>
      <p:ext uri="{BB962C8B-B14F-4D97-AF65-F5344CB8AC3E}">
        <p14:creationId xmlns:p14="http://schemas.microsoft.com/office/powerpoint/2010/main" val="3552209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E46C1515D09443862412465C680295" ma:contentTypeVersion="11" ma:contentTypeDescription="Create a new document." ma:contentTypeScope="" ma:versionID="d7de5d753cc4f257e4592461f104c212">
  <xsd:schema xmlns:xsd="http://www.w3.org/2001/XMLSchema" xmlns:xs="http://www.w3.org/2001/XMLSchema" xmlns:p="http://schemas.microsoft.com/office/2006/metadata/properties" xmlns:ns2="c08a37d4-481e-401d-a8cd-9b4f8bf2a8fe" xmlns:ns3="e1464dbd-14db-4dbb-8adb-db9cb096df55" targetNamespace="http://schemas.microsoft.com/office/2006/metadata/properties" ma:root="true" ma:fieldsID="2b797019aec0052912e699ff83d53087" ns2:_="" ns3:_="">
    <xsd:import namespace="c08a37d4-481e-401d-a8cd-9b4f8bf2a8fe"/>
    <xsd:import namespace="e1464dbd-14db-4dbb-8adb-db9cb096df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8a37d4-481e-401d-a8cd-9b4f8bf2a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464dbd-14db-4dbb-8adb-db9cb096df5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635197-1ABB-47DB-841C-E3EC78043C92}">
  <ds:schemaRefs>
    <ds:schemaRef ds:uri="http://schemas.microsoft.com/sharepoint/v3/contenttype/forms"/>
  </ds:schemaRefs>
</ds:datastoreItem>
</file>

<file path=customXml/itemProps2.xml><?xml version="1.0" encoding="utf-8"?>
<ds:datastoreItem xmlns:ds="http://schemas.openxmlformats.org/officeDocument/2006/customXml" ds:itemID="{4899D10C-61E6-45E3-A5E4-FBB1CBCBD78B}">
  <ds:schemaRefs>
    <ds:schemaRef ds:uri="http://purl.org/dc/elements/1.1/"/>
    <ds:schemaRef ds:uri="http://schemas.microsoft.com/office/2006/metadata/properties"/>
    <ds:schemaRef ds:uri="http://purl.org/dc/terms/"/>
    <ds:schemaRef ds:uri="e1464dbd-14db-4dbb-8adb-db9cb096df55"/>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c08a37d4-481e-401d-a8cd-9b4f8bf2a8fe"/>
    <ds:schemaRef ds:uri="http://www.w3.org/XML/1998/namespace"/>
  </ds:schemaRefs>
</ds:datastoreItem>
</file>

<file path=customXml/itemProps3.xml><?xml version="1.0" encoding="utf-8"?>
<ds:datastoreItem xmlns:ds="http://schemas.openxmlformats.org/officeDocument/2006/customXml" ds:itemID="{E1477826-B968-40C1-8990-8FADAD9199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8a37d4-481e-401d-a8cd-9b4f8bf2a8fe"/>
    <ds:schemaRef ds:uri="e1464dbd-14db-4dbb-8adb-db9cb096df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TotalTime>
  <Words>861</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Peterson, Kara [VISUS]</dc:creator>
  <cp:lastModifiedBy>Sharma, Pratiksha [GTSUS Non-J&amp;J]</cp:lastModifiedBy>
  <cp:revision>15</cp:revision>
  <dcterms:created xsi:type="dcterms:W3CDTF">2019-08-22T15:36:14Z</dcterms:created>
  <dcterms:modified xsi:type="dcterms:W3CDTF">2021-02-25T13:20:59Z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0x01010075E46C1515D09443862412465C680295</vt:lpwstr>
  </property>
</Properties>
</file>